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34" d="100"/>
          <a:sy n="134" d="100"/>
        </p:scale>
        <p:origin x="974" y="-2712"/>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presProps.xml" Type="http://schemas.openxmlformats.org/officeDocument/2006/relationships/presProps"/><Relationship Id="rId5" Target="viewProps.xml" Type="http://schemas.openxmlformats.org/officeDocument/2006/relationships/viewProps"/><Relationship Id="rId6" Target="theme/theme1.xml" Type="http://schemas.openxmlformats.org/officeDocument/2006/relationships/theme"/><Relationship Id="rId7" Target="tableStyles.xml" Type="http://schemas.openxmlformats.org/officeDocument/2006/relationships/tableStyles"/></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117491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3759211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99889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255035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348707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2680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392328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1774752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73133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3801328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104CFF7-9E86-4EB5-A528-EB96F494B9D2}"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1827446911"/>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104CFF7-9E86-4EB5-A528-EB96F494B9D2}" type="datetimeFigureOut">
              <a:rPr kumimoji="1" lang="ja-JP" altLang="en-US" smtClean="0"/>
              <a:t>2026/7/31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AE61E1E-08F2-4CDC-A3E2-623CD698EA1A}" type="slidenum">
              <a:rPr kumimoji="1" lang="ja-JP" altLang="en-US" smtClean="0"/>
              <a:t>‹#›</a:t>
            </a:fld>
            <a:endParaRPr kumimoji="1" lang="ja-JP" altLang="en-US"/>
          </a:p>
        </p:txBody>
      </p:sp>
    </p:spTree>
    <p:extLst>
      <p:ext uri="{BB962C8B-B14F-4D97-AF65-F5344CB8AC3E}">
        <p14:creationId xmlns:p14="http://schemas.microsoft.com/office/powerpoint/2010/main" val="3626294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角丸四角形 3"/>
          <p:cNvSpPr/>
          <p:nvPr/>
        </p:nvSpPr>
        <p:spPr>
          <a:xfrm>
            <a:off x="217716" y="1071955"/>
            <a:ext cx="6477000" cy="475163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テキスト ボックス 1"/>
          <p:cNvSpPr txBox="1"/>
          <p:nvPr/>
        </p:nvSpPr>
        <p:spPr>
          <a:xfrm>
            <a:off x="0" y="0"/>
            <a:ext cx="6858000" cy="646331"/>
          </a:xfrm>
          <a:prstGeom prst="rect">
            <a:avLst/>
          </a:prstGeom>
          <a:solidFill>
            <a:schemeClr val="accent1">
              <a:lumMod val="50000"/>
            </a:schemeClr>
          </a:solidFill>
        </p:spPr>
        <p:txBody>
          <a:bodyPr wrap="square" rtlCol="0">
            <a:spAutoFit/>
          </a:bodyP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小児医療費助成に係る</a:t>
            </a:r>
            <a:endParaRPr kumimoji="1" lang="en-US" altLang="ja-JP" b="1" dirty="0">
              <a:solidFill>
                <a:schemeClr val="bg1"/>
              </a:solidFill>
              <a:latin typeface="メイリオ" panose="020B0604030504040204" pitchFamily="50" charset="-128"/>
              <a:ea typeface="メイリオ" panose="020B0604030504040204" pitchFamily="50" charset="-128"/>
            </a:endParaRPr>
          </a:p>
          <a:p>
            <a:pPr algn="ctr"/>
            <a:r>
              <a:rPr kumimoji="1" lang="ja-JP" altLang="en-US" b="1" dirty="0">
                <a:solidFill>
                  <a:schemeClr val="bg1"/>
                </a:solidFill>
                <a:latin typeface="メイリオ" panose="020B0604030504040204" pitchFamily="50" charset="-128"/>
                <a:ea typeface="メイリオ" panose="020B0604030504040204" pitchFamily="50" charset="-128"/>
              </a:rPr>
              <a:t>高額療養費と付加給付金について</a:t>
            </a:r>
            <a:endParaRPr kumimoji="1" lang="en-US" altLang="ja-JP" sz="2400" b="1" dirty="0">
              <a:solidFill>
                <a:schemeClr val="bg1"/>
              </a:solidFill>
              <a:latin typeface="メイリオ" panose="020B0604030504040204" pitchFamily="50" charset="-128"/>
              <a:ea typeface="メイリオ" panose="020B0604030504040204" pitchFamily="50" charset="-128"/>
            </a:endParaRPr>
          </a:p>
        </p:txBody>
      </p:sp>
      <p:sp>
        <p:nvSpPr>
          <p:cNvPr id="5" name="テキスト ボックス 4"/>
          <p:cNvSpPr txBox="1"/>
          <p:nvPr/>
        </p:nvSpPr>
        <p:spPr>
          <a:xfrm>
            <a:off x="311845" y="1280681"/>
            <a:ext cx="6288741" cy="4455066"/>
          </a:xfrm>
          <a:prstGeom prst="rect">
            <a:avLst/>
          </a:prstGeom>
          <a:noFill/>
        </p:spPr>
        <p:txBody>
          <a:bodyPr wrap="square" rtlCol="0">
            <a:spAutoFit/>
          </a:bodyPr>
          <a:lstStyle/>
          <a:p>
            <a:pPr marL="171450" indent="-171450">
              <a:buFont typeface="Arial" panose="020B0604020202020204" pitchFamily="34" charset="0"/>
              <a:buChar char="•"/>
            </a:pPr>
            <a:endParaRPr kumimoji="1" lang="en-US" altLang="ja-JP" sz="1050" b="1"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050" b="1" dirty="0">
                <a:latin typeface="メイリオ" panose="020B0604030504040204" pitchFamily="50" charset="-128"/>
                <a:ea typeface="メイリオ" panose="020B0604030504040204" pitchFamily="50" charset="-128"/>
              </a:rPr>
              <a:t>医療費の支払いに「上限」があります</a:t>
            </a:r>
            <a:endParaRPr kumimoji="1" lang="en-US" altLang="ja-JP" sz="1050" b="1"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支払った医療費の自己負担額（</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か月）が高額になったとき、一定の限度額を超えた部分が高額療養費として加入している健康保険（保険者）から支給されます。</a:t>
            </a:r>
            <a:endParaRPr kumimoji="1" lang="en-US" altLang="ja-JP" sz="1050" dirty="0">
              <a:latin typeface="メイリオ" panose="020B0604030504040204" pitchFamily="50" charset="-128"/>
              <a:ea typeface="メイリオ" panose="020B0604030504040204" pitchFamily="50" charset="-128"/>
            </a:endParaRPr>
          </a:p>
          <a:p>
            <a:endParaRPr kumimoji="1" lang="en-US" altLang="ja-JP" sz="105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050" b="1" dirty="0">
                <a:latin typeface="メイリオ" panose="020B0604030504040204" pitchFamily="50" charset="-128"/>
                <a:ea typeface="メイリオ" panose="020B0604030504040204" pitchFamily="50" charset="-128"/>
              </a:rPr>
              <a:t>複数の支払いを「合算」できます</a:t>
            </a:r>
            <a:endParaRPr kumimoji="1" lang="en-US" altLang="ja-JP" sz="1050" b="1"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自己負担額が限度額を超えない場合でも、同じ健康保険に加入の方で複数の方が同じ月に医療機関を受診した場合やひとりで複数の医療機関を受診した場合などは、医療費を合算することができます。合算できるのは、目安</a:t>
            </a:r>
            <a:r>
              <a:rPr kumimoji="1" lang="en-US" altLang="ja-JP" sz="1050" dirty="0">
                <a:latin typeface="メイリオ" panose="020B0604030504040204" pitchFamily="50" charset="-128"/>
                <a:ea typeface="メイリオ" panose="020B0604030504040204" pitchFamily="50" charset="-128"/>
              </a:rPr>
              <a:t>20,000</a:t>
            </a:r>
            <a:r>
              <a:rPr kumimoji="1" lang="ja-JP" altLang="en-US" sz="1050" dirty="0">
                <a:latin typeface="メイリオ" panose="020B0604030504040204" pitchFamily="50" charset="-128"/>
                <a:ea typeface="メイリオ" panose="020B0604030504040204" pitchFamily="50" charset="-128"/>
              </a:rPr>
              <a:t>円以上の医療費になります。</a:t>
            </a:r>
            <a:endParaRPr kumimoji="1" lang="en-US" altLang="ja-JP" sz="1050" dirty="0">
              <a:latin typeface="メイリオ" panose="020B0604030504040204" pitchFamily="50" charset="-128"/>
              <a:ea typeface="メイリオ" panose="020B0604030504040204" pitchFamily="50" charset="-128"/>
            </a:endParaRPr>
          </a:p>
          <a:p>
            <a:endParaRPr kumimoji="1" lang="en-US" altLang="ja-JP" sz="105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en-US" altLang="ja-JP" sz="1050" b="1" dirty="0">
                <a:solidFill>
                  <a:srgbClr val="FF0000"/>
                </a:solidFill>
                <a:latin typeface="メイリオ" panose="020B0604030504040204" pitchFamily="50" charset="-128"/>
                <a:ea typeface="メイリオ" panose="020B0604030504040204" pitchFamily="50" charset="-128"/>
              </a:rPr>
              <a:t>【</a:t>
            </a:r>
            <a:r>
              <a:rPr kumimoji="1" lang="ja-JP" altLang="en-US" sz="1050" b="1" dirty="0">
                <a:solidFill>
                  <a:srgbClr val="FF0000"/>
                </a:solidFill>
                <a:latin typeface="メイリオ" panose="020B0604030504040204" pitchFamily="50" charset="-128"/>
                <a:ea typeface="メイリオ" panose="020B0604030504040204" pitchFamily="50" charset="-128"/>
              </a:rPr>
              <a:t>新設</a:t>
            </a:r>
            <a:r>
              <a:rPr kumimoji="1" lang="en-US" altLang="ja-JP" sz="1050" b="1" dirty="0">
                <a:solidFill>
                  <a:srgbClr val="FF0000"/>
                </a:solidFill>
                <a:latin typeface="メイリオ" panose="020B0604030504040204" pitchFamily="50" charset="-128"/>
                <a:ea typeface="メイリオ" panose="020B0604030504040204" pitchFamily="50" charset="-128"/>
              </a:rPr>
              <a:t>】</a:t>
            </a:r>
            <a:r>
              <a:rPr kumimoji="1" lang="ja-JP" altLang="en-US" sz="1050" b="1" dirty="0">
                <a:solidFill>
                  <a:srgbClr val="FF0000"/>
                </a:solidFill>
                <a:latin typeface="メイリオ" panose="020B0604030504040204" pitchFamily="50" charset="-128"/>
                <a:ea typeface="メイリオ" panose="020B0604030504040204" pitchFamily="50" charset="-128"/>
              </a:rPr>
              <a:t>新たに「年間上限」で負担が軽減されます</a:t>
            </a:r>
            <a:endParaRPr kumimoji="1" lang="en-US" altLang="ja-JP" sz="1050" b="1" dirty="0">
              <a:solidFill>
                <a:srgbClr val="FF0000"/>
              </a:solidFill>
              <a:latin typeface="メイリオ" panose="020B0604030504040204" pitchFamily="50" charset="-128"/>
              <a:ea typeface="メイリオ" panose="020B0604030504040204" pitchFamily="50" charset="-128"/>
            </a:endParaRPr>
          </a:p>
          <a:p>
            <a:r>
              <a:rPr kumimoji="1" lang="ja-JP" altLang="en-US" sz="1050" b="1" dirty="0">
                <a:solidFill>
                  <a:srgbClr val="FF0000"/>
                </a:solidFill>
                <a:latin typeface="メイリオ" panose="020B0604030504040204" pitchFamily="50" charset="-128"/>
                <a:ea typeface="メイリオ" panose="020B0604030504040204" pitchFamily="50" charset="-128"/>
              </a:rPr>
              <a:t>長引く治療で月ごとの自己負担額が積み上がっても、年間の上限額に達した後は、それ以上の医療費の支払いは不要となります。</a:t>
            </a:r>
            <a:endParaRPr kumimoji="1" lang="en-US" altLang="ja-JP" sz="1050" b="1" dirty="0">
              <a:solidFill>
                <a:srgbClr val="FF0000"/>
              </a:solidFill>
              <a:latin typeface="メイリオ" panose="020B0604030504040204" pitchFamily="50" charset="-128"/>
              <a:ea typeface="メイリオ" panose="020B0604030504040204" pitchFamily="50" charset="-128"/>
            </a:endParaRPr>
          </a:p>
          <a:p>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その他、高額療養費制度の見直しにより、所得の低いご家庭の医療費の負担も軽減されています。</a:t>
            </a:r>
            <a:endParaRPr kumimoji="1" lang="en-US" altLang="ja-JP" sz="1050"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詳細は、加入している健康保険にご確認ください。</a:t>
            </a:r>
            <a:endParaRPr kumimoji="1" lang="en-US" altLang="ja-JP" sz="1050" dirty="0">
              <a:latin typeface="メイリオ" panose="020B0604030504040204" pitchFamily="50" charset="-128"/>
              <a:ea typeface="メイリオ" panose="020B0604030504040204" pitchFamily="50" charset="-128"/>
            </a:endParaRPr>
          </a:p>
          <a:p>
            <a:endParaRPr kumimoji="1" lang="en-US" altLang="ja-JP" sz="105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050" b="1" dirty="0">
                <a:latin typeface="メイリオ" panose="020B0604030504040204" pitchFamily="50" charset="-128"/>
                <a:ea typeface="メイリオ" panose="020B0604030504040204" pitchFamily="50" charset="-128"/>
              </a:rPr>
              <a:t>上限額は人によって異なります</a:t>
            </a:r>
            <a:endParaRPr kumimoji="1" lang="en-US" altLang="ja-JP" sz="1050" b="1"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月々・年間の自己負担上限額は、被保険者（加入者本人）の課税状況や所得により異なります。</a:t>
            </a:r>
            <a:endParaRPr kumimoji="1" lang="en-US" altLang="ja-JP" sz="1050" dirty="0">
              <a:latin typeface="メイリオ" panose="020B0604030504040204" pitchFamily="50" charset="-128"/>
              <a:ea typeface="メイリオ" panose="020B0604030504040204" pitchFamily="50" charset="-128"/>
            </a:endParaRPr>
          </a:p>
          <a:p>
            <a:r>
              <a:rPr kumimoji="1" lang="ja-JP" altLang="en-US" sz="1050" b="1" dirty="0">
                <a:solidFill>
                  <a:srgbClr val="FF0000"/>
                </a:solidFill>
                <a:latin typeface="メイリオ" panose="020B0604030504040204" pitchFamily="50" charset="-128"/>
                <a:ea typeface="メイリオ" panose="020B0604030504040204" pitchFamily="50" charset="-128"/>
              </a:rPr>
              <a:t>医療費の上限がわからない場合には、加入している健康保険にご確認ください。</a:t>
            </a:r>
            <a:endParaRPr kumimoji="1" lang="en-US" altLang="ja-JP" sz="1050" b="1" dirty="0">
              <a:solidFill>
                <a:srgbClr val="FF0000"/>
              </a:solidFill>
              <a:latin typeface="メイリオ" panose="020B0604030504040204" pitchFamily="50" charset="-128"/>
              <a:ea typeface="メイリオ" panose="020B0604030504040204" pitchFamily="50" charset="-128"/>
            </a:endParaRPr>
          </a:p>
          <a:p>
            <a:endParaRPr kumimoji="1" lang="en-US" altLang="ja-JP" sz="1050" dirty="0">
              <a:latin typeface="メイリオ" panose="020B0604030504040204" pitchFamily="50" charset="-128"/>
              <a:ea typeface="メイリオ" panose="020B0604030504040204" pitchFamily="50" charset="-128"/>
            </a:endParaRPr>
          </a:p>
          <a:p>
            <a:r>
              <a:rPr kumimoji="1" lang="en-US" altLang="ja-JP" sz="1050" b="1" dirty="0">
                <a:solidFill>
                  <a:srgbClr val="FF0000"/>
                </a:solidFill>
                <a:latin typeface="メイリオ" panose="020B0604030504040204" pitchFamily="50" charset="-128"/>
                <a:ea typeface="メイリオ" panose="020B0604030504040204" pitchFamily="50" charset="-128"/>
              </a:rPr>
              <a:t>※</a:t>
            </a:r>
            <a:r>
              <a:rPr kumimoji="1" lang="ja-JP" altLang="en-US" sz="1050" b="1" dirty="0">
                <a:solidFill>
                  <a:srgbClr val="FF0000"/>
                </a:solidFill>
                <a:latin typeface="メイリオ" panose="020B0604030504040204" pitchFamily="50" charset="-128"/>
                <a:ea typeface="メイリオ" panose="020B0604030504040204" pitchFamily="50" charset="-128"/>
              </a:rPr>
              <a:t>オンライン資格確認を導入している医療機関等の窓口でマイナ保険証（健康保険証利用登録を行ったマイナンバーカード）を提出し、「限度額情報の表示」に同意をすると、医療機関窓口での</a:t>
            </a:r>
            <a:r>
              <a:rPr kumimoji="1" lang="en-US" altLang="ja-JP" sz="1050" b="1" dirty="0">
                <a:solidFill>
                  <a:srgbClr val="FF0000"/>
                </a:solidFill>
                <a:latin typeface="メイリオ" panose="020B0604030504040204" pitchFamily="50" charset="-128"/>
                <a:ea typeface="メイリオ" panose="020B0604030504040204" pitchFamily="50" charset="-128"/>
              </a:rPr>
              <a:t>1</a:t>
            </a:r>
            <a:r>
              <a:rPr kumimoji="1" lang="ja-JP" altLang="en-US" sz="1050" b="1" dirty="0">
                <a:solidFill>
                  <a:srgbClr val="FF0000"/>
                </a:solidFill>
                <a:latin typeface="メイリオ" panose="020B0604030504040204" pitchFamily="50" charset="-128"/>
                <a:ea typeface="メイリオ" panose="020B0604030504040204" pitchFamily="50" charset="-128"/>
              </a:rPr>
              <a:t>か月のお支払いが最初から自己負担限度額までとなります。</a:t>
            </a:r>
            <a:endParaRPr kumimoji="1" lang="en-US" altLang="ja-JP" sz="1050" b="1" dirty="0">
              <a:solidFill>
                <a:srgbClr val="FF0000"/>
              </a:solidFill>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（オンライン資格確認導入については医療機関に確認してください。）</a:t>
            </a:r>
            <a:endParaRPr kumimoji="1" lang="en-US" altLang="ja-JP" sz="1050" dirty="0">
              <a:latin typeface="メイリオ" panose="020B0604030504040204" pitchFamily="50" charset="-128"/>
              <a:ea typeface="メイリオ" panose="020B0604030504040204" pitchFamily="50" charset="-128"/>
            </a:endParaRPr>
          </a:p>
          <a:p>
            <a:r>
              <a:rPr kumimoji="1" lang="en-US" altLang="ja-JP" sz="1050" b="1" dirty="0">
                <a:solidFill>
                  <a:srgbClr val="FF0000"/>
                </a:solidFill>
                <a:latin typeface="メイリオ" panose="020B0604030504040204" pitchFamily="50" charset="-128"/>
                <a:ea typeface="メイリオ" panose="020B0604030504040204" pitchFamily="50" charset="-128"/>
              </a:rPr>
              <a:t>※</a:t>
            </a:r>
            <a:r>
              <a:rPr kumimoji="1" lang="ja-JP" altLang="en-US" sz="1050" b="1" dirty="0">
                <a:solidFill>
                  <a:srgbClr val="FF0000"/>
                </a:solidFill>
                <a:latin typeface="メイリオ" panose="020B0604030504040204" pitchFamily="50" charset="-128"/>
                <a:ea typeface="メイリオ" panose="020B0604030504040204" pitchFamily="50" charset="-128"/>
              </a:rPr>
              <a:t>年間上限額（８月診療～７月診療）に該当する場合は、健康保険から払い戻しされる可能性があります。</a:t>
            </a:r>
            <a:endParaRPr kumimoji="1" lang="en-US" altLang="ja-JP" sz="1050" b="1" dirty="0">
              <a:solidFill>
                <a:srgbClr val="FF0000"/>
              </a:solidFill>
              <a:latin typeface="メイリオ" panose="020B0604030504040204" pitchFamily="50" charset="-128"/>
              <a:ea typeface="メイリオ" panose="020B0604030504040204" pitchFamily="50" charset="-128"/>
            </a:endParaRPr>
          </a:p>
        </p:txBody>
      </p:sp>
      <p:sp>
        <p:nvSpPr>
          <p:cNvPr id="7" name="角丸四角形 6"/>
          <p:cNvSpPr/>
          <p:nvPr/>
        </p:nvSpPr>
        <p:spPr>
          <a:xfrm>
            <a:off x="405975" y="874488"/>
            <a:ext cx="1629655" cy="39493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高額療養費</a:t>
            </a:r>
          </a:p>
        </p:txBody>
      </p:sp>
      <p:sp>
        <p:nvSpPr>
          <p:cNvPr id="11" name="角丸四角形 10"/>
          <p:cNvSpPr/>
          <p:nvPr/>
        </p:nvSpPr>
        <p:spPr>
          <a:xfrm>
            <a:off x="217716" y="6316684"/>
            <a:ext cx="6477000" cy="122467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12"/>
          <p:cNvSpPr/>
          <p:nvPr/>
        </p:nvSpPr>
        <p:spPr>
          <a:xfrm>
            <a:off x="405977" y="6090837"/>
            <a:ext cx="1629655" cy="39493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限度額認定証</a:t>
            </a:r>
          </a:p>
        </p:txBody>
      </p:sp>
      <p:sp>
        <p:nvSpPr>
          <p:cNvPr id="19" name="角丸四角形 18"/>
          <p:cNvSpPr/>
          <p:nvPr/>
        </p:nvSpPr>
        <p:spPr>
          <a:xfrm>
            <a:off x="217716" y="8304912"/>
            <a:ext cx="6477000" cy="1186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 20"/>
          <p:cNvSpPr/>
          <p:nvPr/>
        </p:nvSpPr>
        <p:spPr>
          <a:xfrm>
            <a:off x="405975" y="8107444"/>
            <a:ext cx="1629655" cy="39493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付加給付</a:t>
            </a:r>
          </a:p>
        </p:txBody>
      </p:sp>
      <p:sp>
        <p:nvSpPr>
          <p:cNvPr id="14" name="テキスト ボックス 13">
            <a:extLst>
              <a:ext uri="{FF2B5EF4-FFF2-40B4-BE49-F238E27FC236}">
                <a16:creationId xmlns:a16="http://schemas.microsoft.com/office/drawing/2014/main" id="{D2DBE694-953C-62C9-2061-3334B79FA7EE}"/>
              </a:ext>
            </a:extLst>
          </p:cNvPr>
          <p:cNvSpPr txBox="1"/>
          <p:nvPr/>
        </p:nvSpPr>
        <p:spPr>
          <a:xfrm>
            <a:off x="311847" y="6542700"/>
            <a:ext cx="6288741" cy="90024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　限度額認定証は、あらかじめ加入している健康保険に手続きをすることで、医療機関での支払い額（入院・外来）が自己負担限度額までとなる認定証です。</a:t>
            </a:r>
            <a:r>
              <a:rPr lang="ja-JP" altLang="en-US" sz="1050" b="0" i="0" dirty="0">
                <a:effectLst/>
                <a:latin typeface="メイリオ" panose="020B0604030504040204" pitchFamily="50" charset="-128"/>
                <a:ea typeface="メイリオ" panose="020B0604030504040204" pitchFamily="50" charset="-128"/>
              </a:rPr>
              <a:t>オンライン資格確認を導入していない医療機関等で受診される場合やマイナ保険証の登録が行われていない場合は、</a:t>
            </a:r>
            <a:r>
              <a:rPr kumimoji="1" lang="ja-JP" altLang="en-US" sz="1050" dirty="0">
                <a:latin typeface="メイリオ" panose="020B0604030504040204" pitchFamily="50" charset="-128"/>
                <a:ea typeface="メイリオ" panose="020B0604030504040204" pitchFamily="50" charset="-128"/>
              </a:rPr>
              <a:t>手続きが必要になります。</a:t>
            </a:r>
            <a:endParaRPr kumimoji="1" lang="en-US" altLang="ja-JP" sz="1050"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　医療費が高額になりそうな場合には、あらかじめ加入保険から「限度額認定証」を発行してもらい、資格確認書と一緒に医療機関へ提示してください。</a:t>
            </a:r>
            <a:endParaRPr kumimoji="1" lang="en-US" altLang="ja-JP" sz="1050"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FDF43C97-682D-7620-7A55-03C1343BD418}"/>
              </a:ext>
            </a:extLst>
          </p:cNvPr>
          <p:cNvSpPr txBox="1"/>
          <p:nvPr/>
        </p:nvSpPr>
        <p:spPr>
          <a:xfrm>
            <a:off x="284630" y="8578982"/>
            <a:ext cx="6288741" cy="90024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　付加給付は、健康保険組合や共済組合独自の給付制度で、加入している健康保険により、支給基準が異なります（全国健康保険協会、国民健康保険には付加給付はありません）。保険診療の自己負担額が一定の金額（目安</a:t>
            </a:r>
            <a:r>
              <a:rPr kumimoji="1" lang="en-US" altLang="ja-JP" sz="1050" dirty="0">
                <a:latin typeface="メイリオ" panose="020B0604030504040204" pitchFamily="50" charset="-128"/>
                <a:ea typeface="メイリオ" panose="020B0604030504040204" pitchFamily="50" charset="-128"/>
              </a:rPr>
              <a:t>:20,000</a:t>
            </a:r>
            <a:r>
              <a:rPr kumimoji="1" lang="ja-JP" altLang="en-US" sz="1050" dirty="0">
                <a:latin typeface="メイリオ" panose="020B0604030504040204" pitchFamily="50" charset="-128"/>
                <a:ea typeface="メイリオ" panose="020B0604030504040204" pitchFamily="50" charset="-128"/>
              </a:rPr>
              <a:t>円）を超えると付加給付が支給される場合があります。この場合は、小児医療費の助成から付加給付金を差し引くことになりますので、「付加給付支払決定通知書」を添えてこども家庭課へ申請してください。</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17796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角丸四角形 3"/>
          <p:cNvSpPr/>
          <p:nvPr/>
        </p:nvSpPr>
        <p:spPr>
          <a:xfrm>
            <a:off x="163286" y="402177"/>
            <a:ext cx="6477000" cy="926675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351545" y="237065"/>
            <a:ext cx="3619206" cy="394939"/>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小児医療費助成の手続きの流れ</a:t>
            </a:r>
          </a:p>
        </p:txBody>
      </p:sp>
      <p:sp>
        <p:nvSpPr>
          <p:cNvPr id="40" name="テキスト ボックス 39">
            <a:extLst>
              <a:ext uri="{FF2B5EF4-FFF2-40B4-BE49-F238E27FC236}">
                <a16:creationId xmlns:a16="http://schemas.microsoft.com/office/drawing/2014/main" id="{C40EA040-17C7-A3F9-E043-D669644E43AC}"/>
              </a:ext>
            </a:extLst>
          </p:cNvPr>
          <p:cNvSpPr txBox="1"/>
          <p:nvPr/>
        </p:nvSpPr>
        <p:spPr>
          <a:xfrm>
            <a:off x="3086533" y="1844145"/>
            <a:ext cx="714346" cy="276999"/>
          </a:xfrm>
          <a:prstGeom prst="rect">
            <a:avLst/>
          </a:prstGeom>
          <a:noFill/>
        </p:spPr>
        <p:txBody>
          <a:bodyPr wrap="square" rtlCol="0">
            <a:spAutoFit/>
          </a:bodyPr>
          <a:lstStyle/>
          <a:p>
            <a:pPr algn="ctr"/>
            <a:r>
              <a:rPr kumimoji="1" lang="ja-JP" altLang="en-US" sz="1200" b="1" dirty="0">
                <a:latin typeface="メイリオ" panose="020B0604030504040204" pitchFamily="50" charset="-128"/>
                <a:ea typeface="メイリオ" panose="020B0604030504040204" pitchFamily="50" charset="-128"/>
              </a:rPr>
              <a:t>申請者</a:t>
            </a:r>
            <a:endParaRPr kumimoji="1" lang="en-US" altLang="ja-JP" sz="1200" b="1"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95CC8517-1791-2358-B4AC-F228EE68E851}"/>
              </a:ext>
            </a:extLst>
          </p:cNvPr>
          <p:cNvSpPr txBox="1"/>
          <p:nvPr/>
        </p:nvSpPr>
        <p:spPr>
          <a:xfrm>
            <a:off x="607389" y="3790567"/>
            <a:ext cx="822660" cy="276999"/>
          </a:xfrm>
          <a:prstGeom prst="rect">
            <a:avLst/>
          </a:prstGeom>
          <a:noFill/>
        </p:spPr>
        <p:txBody>
          <a:bodyPr wrap="square" rtlCol="0">
            <a:spAutoFit/>
          </a:bodyPr>
          <a:lstStyle/>
          <a:p>
            <a:r>
              <a:rPr kumimoji="1" lang="ja-JP" altLang="en-US" sz="1200" b="1" dirty="0">
                <a:latin typeface="メイリオ" panose="020B0604030504040204" pitchFamily="50" charset="-128"/>
                <a:ea typeface="メイリオ" panose="020B0604030504040204" pitchFamily="50" charset="-128"/>
              </a:rPr>
              <a:t>医療機関</a:t>
            </a:r>
            <a:endParaRPr kumimoji="1" lang="en-US" altLang="ja-JP" sz="1200" b="1" dirty="0">
              <a:latin typeface="メイリオ" panose="020B0604030504040204" pitchFamily="50" charset="-128"/>
              <a:ea typeface="メイリオ" panose="020B0604030504040204" pitchFamily="50" charset="-128"/>
            </a:endParaRPr>
          </a:p>
        </p:txBody>
      </p:sp>
      <p:sp>
        <p:nvSpPr>
          <p:cNvPr id="55" name="角丸四角形 23">
            <a:extLst>
              <a:ext uri="{FF2B5EF4-FFF2-40B4-BE49-F238E27FC236}">
                <a16:creationId xmlns:a16="http://schemas.microsoft.com/office/drawing/2014/main" id="{2E8A33D4-985B-ECE4-6381-63D7BEF23901}"/>
              </a:ext>
            </a:extLst>
          </p:cNvPr>
          <p:cNvSpPr/>
          <p:nvPr/>
        </p:nvSpPr>
        <p:spPr>
          <a:xfrm>
            <a:off x="2857880" y="3598015"/>
            <a:ext cx="1127577" cy="62434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3F737358-2BCB-C582-E8F2-FAFE4FD6D897}"/>
              </a:ext>
            </a:extLst>
          </p:cNvPr>
          <p:cNvSpPr txBox="1"/>
          <p:nvPr/>
        </p:nvSpPr>
        <p:spPr>
          <a:xfrm>
            <a:off x="2865211" y="3711251"/>
            <a:ext cx="1127577" cy="461665"/>
          </a:xfrm>
          <a:prstGeom prst="rect">
            <a:avLst/>
          </a:prstGeom>
          <a:noFill/>
        </p:spPr>
        <p:txBody>
          <a:bodyPr wrap="square" rtlCol="0">
            <a:spAutoFit/>
          </a:bodyPr>
          <a:lstStyle/>
          <a:p>
            <a:pPr algn="ctr"/>
            <a:r>
              <a:rPr kumimoji="1" lang="ja-JP" altLang="en-US" sz="1200" b="1" dirty="0">
                <a:latin typeface="メイリオ" panose="020B0604030504040204" pitchFamily="50" charset="-128"/>
                <a:ea typeface="メイリオ" panose="020B0604030504040204" pitchFamily="50" charset="-128"/>
              </a:rPr>
              <a:t>平塚市</a:t>
            </a:r>
            <a:endParaRPr kumimoji="1" lang="en-US" altLang="ja-JP" sz="1200" b="1" dirty="0">
              <a:latin typeface="メイリオ" panose="020B0604030504040204" pitchFamily="50" charset="-128"/>
              <a:ea typeface="メイリオ" panose="020B0604030504040204" pitchFamily="50" charset="-128"/>
            </a:endParaRPr>
          </a:p>
          <a:p>
            <a:pPr algn="ctr"/>
            <a:r>
              <a:rPr kumimoji="1" lang="ja-JP" altLang="en-US" sz="1200" b="1" dirty="0">
                <a:latin typeface="メイリオ" panose="020B0604030504040204" pitchFamily="50" charset="-128"/>
                <a:ea typeface="メイリオ" panose="020B0604030504040204" pitchFamily="50" charset="-128"/>
              </a:rPr>
              <a:t>こども家庭課</a:t>
            </a:r>
            <a:endParaRPr kumimoji="1" lang="en-US" altLang="ja-JP" sz="1200" b="1" dirty="0">
              <a:latin typeface="メイリオ" panose="020B0604030504040204" pitchFamily="50" charset="-128"/>
              <a:ea typeface="メイリオ" panose="020B0604030504040204" pitchFamily="50" charset="-128"/>
            </a:endParaRPr>
          </a:p>
        </p:txBody>
      </p:sp>
      <p:sp>
        <p:nvSpPr>
          <p:cNvPr id="59" name="角丸四角形 23">
            <a:extLst>
              <a:ext uri="{FF2B5EF4-FFF2-40B4-BE49-F238E27FC236}">
                <a16:creationId xmlns:a16="http://schemas.microsoft.com/office/drawing/2014/main" id="{0ED89A87-8A9C-E740-DD4B-C050D5426136}"/>
              </a:ext>
            </a:extLst>
          </p:cNvPr>
          <p:cNvSpPr/>
          <p:nvPr/>
        </p:nvSpPr>
        <p:spPr>
          <a:xfrm>
            <a:off x="5228666" y="3598015"/>
            <a:ext cx="1127577" cy="62012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58715C9D-2136-379F-29BA-AF87C26BF35F}"/>
              </a:ext>
            </a:extLst>
          </p:cNvPr>
          <p:cNvSpPr txBox="1"/>
          <p:nvPr/>
        </p:nvSpPr>
        <p:spPr>
          <a:xfrm>
            <a:off x="5235997" y="3693477"/>
            <a:ext cx="1127577" cy="461665"/>
          </a:xfrm>
          <a:prstGeom prst="rect">
            <a:avLst/>
          </a:prstGeom>
          <a:noFill/>
        </p:spPr>
        <p:txBody>
          <a:bodyPr wrap="square" rtlCol="0">
            <a:spAutoFit/>
          </a:bodyPr>
          <a:lstStyle/>
          <a:p>
            <a:pPr algn="ctr"/>
            <a:r>
              <a:rPr kumimoji="1" lang="ja-JP" altLang="en-US" sz="1200" b="1" dirty="0">
                <a:latin typeface="メイリオ" panose="020B0604030504040204" pitchFamily="50" charset="-128"/>
                <a:ea typeface="メイリオ" panose="020B0604030504040204" pitchFamily="50" charset="-128"/>
              </a:rPr>
              <a:t>健康保険</a:t>
            </a:r>
            <a:endParaRPr kumimoji="1" lang="en-US" altLang="ja-JP" sz="1200" b="1" dirty="0">
              <a:latin typeface="メイリオ" panose="020B0604030504040204" pitchFamily="50" charset="-128"/>
              <a:ea typeface="メイリオ" panose="020B0604030504040204" pitchFamily="50" charset="-128"/>
            </a:endParaRPr>
          </a:p>
          <a:p>
            <a:pPr algn="ctr"/>
            <a:r>
              <a:rPr kumimoji="1" lang="ja-JP" altLang="en-US" sz="1200" b="1" dirty="0">
                <a:latin typeface="メイリオ" panose="020B0604030504040204" pitchFamily="50" charset="-128"/>
                <a:ea typeface="メイリオ" panose="020B0604030504040204" pitchFamily="50" charset="-128"/>
              </a:rPr>
              <a:t>（保険者）</a:t>
            </a:r>
            <a:endParaRPr kumimoji="1" lang="en-US" altLang="ja-JP" sz="1200" b="1" dirty="0">
              <a:latin typeface="メイリオ" panose="020B0604030504040204" pitchFamily="50" charset="-128"/>
              <a:ea typeface="メイリオ" panose="020B0604030504040204" pitchFamily="50" charset="-128"/>
            </a:endParaRPr>
          </a:p>
        </p:txBody>
      </p:sp>
      <p:sp>
        <p:nvSpPr>
          <p:cNvPr id="61" name="角丸四角形 23">
            <a:extLst>
              <a:ext uri="{FF2B5EF4-FFF2-40B4-BE49-F238E27FC236}">
                <a16:creationId xmlns:a16="http://schemas.microsoft.com/office/drawing/2014/main" id="{77ECFD60-DB7C-3BEA-646E-B73BD3410FCD}"/>
              </a:ext>
            </a:extLst>
          </p:cNvPr>
          <p:cNvSpPr/>
          <p:nvPr/>
        </p:nvSpPr>
        <p:spPr>
          <a:xfrm>
            <a:off x="430812" y="3598015"/>
            <a:ext cx="1127577" cy="62434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角丸四角形 23">
            <a:extLst>
              <a:ext uri="{FF2B5EF4-FFF2-40B4-BE49-F238E27FC236}">
                <a16:creationId xmlns:a16="http://schemas.microsoft.com/office/drawing/2014/main" id="{88B738A6-0825-4C04-3411-100B34C40D41}"/>
              </a:ext>
            </a:extLst>
          </p:cNvPr>
          <p:cNvSpPr/>
          <p:nvPr/>
        </p:nvSpPr>
        <p:spPr>
          <a:xfrm>
            <a:off x="2865211" y="1652030"/>
            <a:ext cx="1127577" cy="62434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 name="直線矢印コネクタ 63">
            <a:extLst>
              <a:ext uri="{FF2B5EF4-FFF2-40B4-BE49-F238E27FC236}">
                <a16:creationId xmlns:a16="http://schemas.microsoft.com/office/drawing/2014/main" id="{73CB6251-0DF4-EC19-9DB7-881ADD1E29DE}"/>
              </a:ext>
            </a:extLst>
          </p:cNvPr>
          <p:cNvCxnSpPr/>
          <p:nvPr/>
        </p:nvCxnSpPr>
        <p:spPr>
          <a:xfrm flipH="1">
            <a:off x="1174186" y="2121144"/>
            <a:ext cx="1469332" cy="127645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1D46F007-EC37-01BA-FAEC-A3707EB26E9C}"/>
              </a:ext>
            </a:extLst>
          </p:cNvPr>
          <p:cNvCxnSpPr>
            <a:cxnSpLocks/>
          </p:cNvCxnSpPr>
          <p:nvPr/>
        </p:nvCxnSpPr>
        <p:spPr>
          <a:xfrm flipV="1">
            <a:off x="1425976" y="2260697"/>
            <a:ext cx="1439235" cy="1278000"/>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67">
            <a:extLst>
              <a:ext uri="{FF2B5EF4-FFF2-40B4-BE49-F238E27FC236}">
                <a16:creationId xmlns:a16="http://schemas.microsoft.com/office/drawing/2014/main" id="{546218AA-5F99-0B99-C0A9-1AD551152E8E}"/>
              </a:ext>
            </a:extLst>
          </p:cNvPr>
          <p:cNvCxnSpPr>
            <a:cxnSpLocks/>
          </p:cNvCxnSpPr>
          <p:nvPr/>
        </p:nvCxnSpPr>
        <p:spPr>
          <a:xfrm>
            <a:off x="3597097" y="2333327"/>
            <a:ext cx="0" cy="1204593"/>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71">
            <a:extLst>
              <a:ext uri="{FF2B5EF4-FFF2-40B4-BE49-F238E27FC236}">
                <a16:creationId xmlns:a16="http://schemas.microsoft.com/office/drawing/2014/main" id="{F1EF98F4-BA70-87F0-1239-EF6138E78D83}"/>
              </a:ext>
            </a:extLst>
          </p:cNvPr>
          <p:cNvCxnSpPr>
            <a:cxnSpLocks/>
          </p:cNvCxnSpPr>
          <p:nvPr/>
        </p:nvCxnSpPr>
        <p:spPr>
          <a:xfrm flipV="1">
            <a:off x="3360513" y="2276373"/>
            <a:ext cx="0" cy="1204593"/>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線矢印コネクタ 72">
            <a:extLst>
              <a:ext uri="{FF2B5EF4-FFF2-40B4-BE49-F238E27FC236}">
                <a16:creationId xmlns:a16="http://schemas.microsoft.com/office/drawing/2014/main" id="{4AD350AF-5D35-6ED4-1FC4-F6FD068CC133}"/>
              </a:ext>
            </a:extLst>
          </p:cNvPr>
          <p:cNvCxnSpPr>
            <a:cxnSpLocks/>
          </p:cNvCxnSpPr>
          <p:nvPr/>
        </p:nvCxnSpPr>
        <p:spPr>
          <a:xfrm flipH="1" flipV="1">
            <a:off x="4101089" y="2258089"/>
            <a:ext cx="1134908" cy="1324397"/>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E2E31D30-E2B7-3A31-1A8A-8B0EA86F2954}"/>
              </a:ext>
            </a:extLst>
          </p:cNvPr>
          <p:cNvCxnSpPr>
            <a:cxnSpLocks/>
          </p:cNvCxnSpPr>
          <p:nvPr/>
        </p:nvCxnSpPr>
        <p:spPr>
          <a:xfrm rot="5400000" flipV="1">
            <a:off x="4264045" y="2179302"/>
            <a:ext cx="1439235" cy="1278000"/>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7" name="テキスト ボックス 76">
            <a:extLst>
              <a:ext uri="{FF2B5EF4-FFF2-40B4-BE49-F238E27FC236}">
                <a16:creationId xmlns:a16="http://schemas.microsoft.com/office/drawing/2014/main" id="{833FE554-B6A2-D9A6-C051-06629D7A1B28}"/>
              </a:ext>
            </a:extLst>
          </p:cNvPr>
          <p:cNvSpPr txBox="1"/>
          <p:nvPr/>
        </p:nvSpPr>
        <p:spPr>
          <a:xfrm>
            <a:off x="607389" y="2135440"/>
            <a:ext cx="1589377" cy="392415"/>
          </a:xfrm>
          <a:prstGeom prst="rect">
            <a:avLst/>
          </a:prstGeom>
          <a:noFill/>
        </p:spPr>
        <p:txBody>
          <a:bodyPr wrap="square" rtlCol="0">
            <a:spAutoFit/>
          </a:bodyPr>
          <a:lstStyle/>
          <a:p>
            <a:pPr algn="ctr"/>
            <a:r>
              <a:rPr kumimoji="1" lang="en-US" altLang="ja-JP" sz="900" dirty="0">
                <a:latin typeface="メイリオ" panose="020B0604030504040204" pitchFamily="50" charset="-128"/>
                <a:ea typeface="メイリオ" panose="020B0604030504040204" pitchFamily="50" charset="-128"/>
              </a:rPr>
              <a:t>※</a:t>
            </a:r>
            <a:r>
              <a:rPr kumimoji="1" lang="ja-JP" altLang="en-US" sz="900" dirty="0">
                <a:latin typeface="メイリオ" panose="020B0604030504040204" pitchFamily="50" charset="-128"/>
                <a:ea typeface="メイリオ" panose="020B0604030504040204" pitchFamily="50" charset="-128"/>
              </a:rPr>
              <a:t>高額療養費該当</a:t>
            </a:r>
            <a:endParaRPr kumimoji="1" lang="en-US" altLang="ja-JP" sz="900" dirty="0">
              <a:latin typeface="メイリオ" panose="020B0604030504040204" pitchFamily="50" charset="-128"/>
              <a:ea typeface="メイリオ" panose="020B0604030504040204" pitchFamily="50" charset="-128"/>
            </a:endParaRPr>
          </a:p>
          <a:p>
            <a:pPr algn="ctr"/>
            <a:r>
              <a:rPr kumimoji="1" lang="ja-JP" altLang="en-US" sz="1050" dirty="0">
                <a:latin typeface="メイリオ" panose="020B0604030504040204" pitchFamily="50" charset="-128"/>
                <a:ea typeface="メイリオ" panose="020B0604030504040204" pitchFamily="50" charset="-128"/>
              </a:rPr>
              <a:t>①こども受診・支払</a:t>
            </a:r>
            <a:endParaRPr kumimoji="1" lang="en-US" altLang="ja-JP" sz="1050" dirty="0">
              <a:latin typeface="メイリオ" panose="020B0604030504040204" pitchFamily="50" charset="-128"/>
              <a:ea typeface="メイリオ" panose="020B0604030504040204" pitchFamily="50" charset="-128"/>
            </a:endParaRPr>
          </a:p>
        </p:txBody>
      </p:sp>
      <p:sp>
        <p:nvSpPr>
          <p:cNvPr id="78" name="テキスト ボックス 77">
            <a:extLst>
              <a:ext uri="{FF2B5EF4-FFF2-40B4-BE49-F238E27FC236}">
                <a16:creationId xmlns:a16="http://schemas.microsoft.com/office/drawing/2014/main" id="{771CCD53-D08F-4E62-EEF6-C8160E15141B}"/>
              </a:ext>
            </a:extLst>
          </p:cNvPr>
          <p:cNvSpPr txBox="1"/>
          <p:nvPr/>
        </p:nvSpPr>
        <p:spPr>
          <a:xfrm>
            <a:off x="1540227" y="3298296"/>
            <a:ext cx="995254" cy="415498"/>
          </a:xfrm>
          <a:prstGeom prst="rect">
            <a:avLst/>
          </a:prstGeom>
          <a:noFill/>
        </p:spPr>
        <p:txBody>
          <a:bodyPr wrap="square" rtlCol="0">
            <a:spAutoFit/>
          </a:bodyPr>
          <a:lstStyle/>
          <a:p>
            <a:pPr algn="ctr"/>
            <a:r>
              <a:rPr kumimoji="1" lang="ja-JP" altLang="en-US" sz="1050" dirty="0">
                <a:latin typeface="メイリオ" panose="020B0604030504040204" pitchFamily="50" charset="-128"/>
                <a:ea typeface="メイリオ" panose="020B0604030504040204" pitchFamily="50" charset="-128"/>
              </a:rPr>
              <a:t>②診療・</a:t>
            </a:r>
            <a:endParaRPr kumimoji="1" lang="en-US" altLang="ja-JP" sz="1050" dirty="0">
              <a:latin typeface="メイリオ" panose="020B0604030504040204" pitchFamily="50" charset="-128"/>
              <a:ea typeface="メイリオ" panose="020B0604030504040204" pitchFamily="50" charset="-128"/>
            </a:endParaRPr>
          </a:p>
          <a:p>
            <a:pPr algn="ctr"/>
            <a:r>
              <a:rPr kumimoji="1" lang="ja-JP" altLang="en-US" sz="1050" dirty="0">
                <a:latin typeface="メイリオ" panose="020B0604030504040204" pitchFamily="50" charset="-128"/>
                <a:ea typeface="メイリオ" panose="020B0604030504040204" pitchFamily="50" charset="-128"/>
              </a:rPr>
              <a:t>領収書発行</a:t>
            </a:r>
            <a:endParaRPr kumimoji="1" lang="en-US" altLang="ja-JP" sz="900" dirty="0">
              <a:latin typeface="メイリオ" panose="020B0604030504040204" pitchFamily="50" charset="-128"/>
              <a:ea typeface="メイリオ" panose="020B0604030504040204" pitchFamily="50" charset="-128"/>
            </a:endParaRPr>
          </a:p>
        </p:txBody>
      </p:sp>
      <p:sp>
        <p:nvSpPr>
          <p:cNvPr id="79" name="テキスト ボックス 78">
            <a:extLst>
              <a:ext uri="{FF2B5EF4-FFF2-40B4-BE49-F238E27FC236}">
                <a16:creationId xmlns:a16="http://schemas.microsoft.com/office/drawing/2014/main" id="{1E36B512-132E-1BFA-9B69-9D9BC81CF745}"/>
              </a:ext>
            </a:extLst>
          </p:cNvPr>
          <p:cNvSpPr txBox="1"/>
          <p:nvPr/>
        </p:nvSpPr>
        <p:spPr>
          <a:xfrm>
            <a:off x="428257" y="771557"/>
            <a:ext cx="5989992" cy="577081"/>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　小児医療費では、高額療養費や付加給付に該当している場合、医療機関に支払った金額（保険適用外は除く）から高額療養費や付加給付として健康保険から支払われた金額を差し引いた金額を助成します（高額療養費や付加給付を除いた残りの自己負担金が助成対象となります）。</a:t>
            </a:r>
            <a:endParaRPr kumimoji="1" lang="en-US" altLang="ja-JP" sz="1050" dirty="0">
              <a:latin typeface="メイリオ" panose="020B0604030504040204" pitchFamily="50" charset="-128"/>
              <a:ea typeface="メイリオ" panose="020B0604030504040204" pitchFamily="50" charset="-128"/>
            </a:endParaRPr>
          </a:p>
        </p:txBody>
      </p:sp>
      <p:sp>
        <p:nvSpPr>
          <p:cNvPr id="80" name="テキスト ボックス 79">
            <a:extLst>
              <a:ext uri="{FF2B5EF4-FFF2-40B4-BE49-F238E27FC236}">
                <a16:creationId xmlns:a16="http://schemas.microsoft.com/office/drawing/2014/main" id="{7F20F5D4-0BA6-BC4C-924C-99C22C9BD2F7}"/>
              </a:ext>
            </a:extLst>
          </p:cNvPr>
          <p:cNvSpPr txBox="1"/>
          <p:nvPr/>
        </p:nvSpPr>
        <p:spPr>
          <a:xfrm>
            <a:off x="4715824" y="2137974"/>
            <a:ext cx="1279828" cy="415498"/>
          </a:xfrm>
          <a:prstGeom prst="rect">
            <a:avLst/>
          </a:prstGeom>
          <a:noFill/>
        </p:spPr>
        <p:txBody>
          <a:bodyPr wrap="square" rtlCol="0">
            <a:spAutoFit/>
          </a:bodyPr>
          <a:lstStyle/>
          <a:p>
            <a:pPr algn="ctr"/>
            <a:r>
              <a:rPr lang="ja-JP" altLang="en-US" sz="1050" dirty="0">
                <a:latin typeface="メイリオ" panose="020B0604030504040204" pitchFamily="50" charset="-128"/>
                <a:ea typeface="メイリオ" panose="020B0604030504040204" pitchFamily="50" charset="-128"/>
              </a:rPr>
              <a:t>③高額療養費・</a:t>
            </a:r>
            <a:endParaRPr lang="en-US" altLang="ja-JP" sz="1050" dirty="0">
              <a:latin typeface="メイリオ" panose="020B0604030504040204" pitchFamily="50" charset="-128"/>
              <a:ea typeface="メイリオ" panose="020B0604030504040204" pitchFamily="50" charset="-128"/>
            </a:endParaRPr>
          </a:p>
          <a:p>
            <a:pPr algn="ctr"/>
            <a:r>
              <a:rPr lang="ja-JP" altLang="en-US" sz="1050" dirty="0">
                <a:latin typeface="メイリオ" panose="020B0604030504040204" pitchFamily="50" charset="-128"/>
                <a:ea typeface="メイリオ" panose="020B0604030504040204" pitchFamily="50" charset="-128"/>
              </a:rPr>
              <a:t>付加給付申請</a:t>
            </a:r>
            <a:endParaRPr lang="en-US" altLang="ja-JP" sz="1050" dirty="0">
              <a:latin typeface="メイリオ" panose="020B0604030504040204" pitchFamily="50" charset="-128"/>
              <a:ea typeface="メイリオ" panose="020B0604030504040204" pitchFamily="50" charset="-128"/>
            </a:endParaRPr>
          </a:p>
        </p:txBody>
      </p:sp>
      <p:sp>
        <p:nvSpPr>
          <p:cNvPr id="81" name="テキスト ボックス 80">
            <a:extLst>
              <a:ext uri="{FF2B5EF4-FFF2-40B4-BE49-F238E27FC236}">
                <a16:creationId xmlns:a16="http://schemas.microsoft.com/office/drawing/2014/main" id="{A84D22B3-4997-329F-8D3D-3B15DDFC43F8}"/>
              </a:ext>
            </a:extLst>
          </p:cNvPr>
          <p:cNvSpPr txBox="1"/>
          <p:nvPr/>
        </p:nvSpPr>
        <p:spPr>
          <a:xfrm>
            <a:off x="4286614" y="3465142"/>
            <a:ext cx="995254" cy="415498"/>
          </a:xfrm>
          <a:prstGeom prst="rect">
            <a:avLst/>
          </a:prstGeom>
          <a:noFill/>
        </p:spPr>
        <p:txBody>
          <a:bodyPr wrap="square" rtlCol="0">
            <a:spAutoFit/>
          </a:bodyPr>
          <a:lstStyle/>
          <a:p>
            <a:pPr algn="ctr"/>
            <a:r>
              <a:rPr kumimoji="1" lang="ja-JP" altLang="en-US" sz="1050" dirty="0">
                <a:latin typeface="メイリオ" panose="020B0604030504040204" pitchFamily="50" charset="-128"/>
                <a:ea typeface="メイリオ" panose="020B0604030504040204" pitchFamily="50" charset="-128"/>
              </a:rPr>
              <a:t>④支給・</a:t>
            </a:r>
            <a:endParaRPr kumimoji="1" lang="en-US" altLang="ja-JP" sz="1050" dirty="0">
              <a:latin typeface="メイリオ" panose="020B0604030504040204" pitchFamily="50" charset="-128"/>
              <a:ea typeface="メイリオ" panose="020B0604030504040204" pitchFamily="50" charset="-128"/>
            </a:endParaRPr>
          </a:p>
          <a:p>
            <a:pPr algn="ctr"/>
            <a:r>
              <a:rPr kumimoji="1" lang="ja-JP" altLang="en-US" sz="1050" dirty="0">
                <a:latin typeface="メイリオ" panose="020B0604030504040204" pitchFamily="50" charset="-128"/>
                <a:ea typeface="メイリオ" panose="020B0604030504040204" pitchFamily="50" charset="-128"/>
              </a:rPr>
              <a:t>決定通知</a:t>
            </a:r>
            <a:endParaRPr kumimoji="1" lang="en-US" altLang="ja-JP" sz="1050" dirty="0">
              <a:latin typeface="メイリオ" panose="020B0604030504040204" pitchFamily="50" charset="-128"/>
              <a:ea typeface="メイリオ" panose="020B0604030504040204" pitchFamily="50" charset="-128"/>
            </a:endParaRPr>
          </a:p>
        </p:txBody>
      </p:sp>
      <p:sp>
        <p:nvSpPr>
          <p:cNvPr id="82" name="テキスト ボックス 81">
            <a:extLst>
              <a:ext uri="{FF2B5EF4-FFF2-40B4-BE49-F238E27FC236}">
                <a16:creationId xmlns:a16="http://schemas.microsoft.com/office/drawing/2014/main" id="{B11AF64B-4E6F-0534-0EF0-15F5C46A0CEC}"/>
              </a:ext>
            </a:extLst>
          </p:cNvPr>
          <p:cNvSpPr txBox="1"/>
          <p:nvPr/>
        </p:nvSpPr>
        <p:spPr>
          <a:xfrm>
            <a:off x="3573771" y="2716655"/>
            <a:ext cx="995254" cy="415498"/>
          </a:xfrm>
          <a:prstGeom prst="rect">
            <a:avLst/>
          </a:prstGeom>
          <a:noFill/>
        </p:spPr>
        <p:txBody>
          <a:bodyPr wrap="square" rtlCol="0">
            <a:spAutoFit/>
          </a:bodyPr>
          <a:lstStyle/>
          <a:p>
            <a:pPr algn="ctr"/>
            <a:r>
              <a:rPr kumimoji="1" lang="ja-JP" altLang="en-US" sz="1050" dirty="0">
                <a:latin typeface="メイリオ" panose="020B0604030504040204" pitchFamily="50" charset="-128"/>
                <a:ea typeface="メイリオ" panose="020B0604030504040204" pitchFamily="50" charset="-128"/>
              </a:rPr>
              <a:t>⑤小児医療費助成申請</a:t>
            </a:r>
            <a:endParaRPr kumimoji="1" lang="en-US" altLang="ja-JP" sz="1050" dirty="0">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9233BB81-5088-AA00-ACE2-C83A1BEB3DF8}"/>
              </a:ext>
            </a:extLst>
          </p:cNvPr>
          <p:cNvSpPr txBox="1"/>
          <p:nvPr/>
        </p:nvSpPr>
        <p:spPr>
          <a:xfrm>
            <a:off x="2643518" y="2721134"/>
            <a:ext cx="716995" cy="415498"/>
          </a:xfrm>
          <a:prstGeom prst="rect">
            <a:avLst/>
          </a:prstGeom>
          <a:noFill/>
        </p:spPr>
        <p:txBody>
          <a:bodyPr wrap="square" rtlCol="0">
            <a:spAutoFit/>
          </a:bodyPr>
          <a:lstStyle/>
          <a:p>
            <a:pPr algn="ctr"/>
            <a:r>
              <a:rPr kumimoji="1" lang="ja-JP" altLang="en-US" sz="1050" dirty="0">
                <a:latin typeface="メイリオ" panose="020B0604030504040204" pitchFamily="50" charset="-128"/>
                <a:ea typeface="メイリオ" panose="020B0604030504040204" pitchFamily="50" charset="-128"/>
              </a:rPr>
              <a:t>⑥助成金</a:t>
            </a:r>
            <a:endParaRPr kumimoji="1" lang="en-US" altLang="ja-JP" sz="1050" dirty="0">
              <a:latin typeface="メイリオ" panose="020B0604030504040204" pitchFamily="50" charset="-128"/>
              <a:ea typeface="メイリオ" panose="020B0604030504040204" pitchFamily="50" charset="-128"/>
            </a:endParaRPr>
          </a:p>
          <a:p>
            <a:pPr algn="ctr"/>
            <a:r>
              <a:rPr kumimoji="1" lang="ja-JP" altLang="en-US" sz="1050" dirty="0">
                <a:latin typeface="メイリオ" panose="020B0604030504040204" pitchFamily="50" charset="-128"/>
                <a:ea typeface="メイリオ" panose="020B0604030504040204" pitchFamily="50" charset="-128"/>
              </a:rPr>
              <a:t>支給</a:t>
            </a:r>
            <a:endParaRPr kumimoji="1" lang="en-US" altLang="ja-JP" sz="1050" dirty="0">
              <a:latin typeface="メイリオ" panose="020B0604030504040204" pitchFamily="50" charset="-128"/>
              <a:ea typeface="メイリオ" panose="020B0604030504040204" pitchFamily="50" charset="-128"/>
            </a:endParaRPr>
          </a:p>
        </p:txBody>
      </p:sp>
      <p:sp>
        <p:nvSpPr>
          <p:cNvPr id="84" name="テキスト ボックス 83">
            <a:extLst>
              <a:ext uri="{FF2B5EF4-FFF2-40B4-BE49-F238E27FC236}">
                <a16:creationId xmlns:a16="http://schemas.microsoft.com/office/drawing/2014/main" id="{5BAAA126-9EA3-06C8-3F36-99B7BE947490}"/>
              </a:ext>
            </a:extLst>
          </p:cNvPr>
          <p:cNvSpPr txBox="1"/>
          <p:nvPr/>
        </p:nvSpPr>
        <p:spPr>
          <a:xfrm>
            <a:off x="482345" y="1726783"/>
            <a:ext cx="1285694" cy="253916"/>
          </a:xfrm>
          <a:prstGeom prst="rect">
            <a:avLst/>
          </a:prstGeom>
          <a:noFill/>
        </p:spPr>
        <p:txBody>
          <a:bodyPr wrap="square" rtlCol="0">
            <a:spAutoFit/>
          </a:bodyPr>
          <a:lstStyle/>
          <a:p>
            <a:pPr algn="ctr"/>
            <a:r>
              <a:rPr kumimoji="1" lang="ja-JP" altLang="en-US" sz="1050" dirty="0">
                <a:latin typeface="メイリオ" panose="020B0604030504040204" pitchFamily="50" charset="-128"/>
                <a:ea typeface="メイリオ" panose="020B0604030504040204" pitchFamily="50" charset="-128"/>
              </a:rPr>
              <a:t>手続きのイメージ</a:t>
            </a:r>
            <a:endParaRPr kumimoji="1" lang="en-US" altLang="ja-JP" sz="1050" dirty="0">
              <a:latin typeface="メイリオ" panose="020B0604030504040204" pitchFamily="50" charset="-128"/>
              <a:ea typeface="メイリオ" panose="020B0604030504040204" pitchFamily="50" charset="-128"/>
            </a:endParaRPr>
          </a:p>
        </p:txBody>
      </p:sp>
      <p:sp>
        <p:nvSpPr>
          <p:cNvPr id="85" name="角丸四角形 3">
            <a:extLst>
              <a:ext uri="{FF2B5EF4-FFF2-40B4-BE49-F238E27FC236}">
                <a16:creationId xmlns:a16="http://schemas.microsoft.com/office/drawing/2014/main" id="{A97F819F-BAF9-0CC5-6083-0E3475B2D0C5}"/>
              </a:ext>
            </a:extLst>
          </p:cNvPr>
          <p:cNvSpPr/>
          <p:nvPr/>
        </p:nvSpPr>
        <p:spPr>
          <a:xfrm>
            <a:off x="335479" y="1524251"/>
            <a:ext cx="6187042" cy="379484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テキスト ボックス 85">
            <a:extLst>
              <a:ext uri="{FF2B5EF4-FFF2-40B4-BE49-F238E27FC236}">
                <a16:creationId xmlns:a16="http://schemas.microsoft.com/office/drawing/2014/main" id="{C4450229-A5DF-240A-9420-B740E02C19C3}"/>
              </a:ext>
            </a:extLst>
          </p:cNvPr>
          <p:cNvSpPr txBox="1"/>
          <p:nvPr/>
        </p:nvSpPr>
        <p:spPr>
          <a:xfrm>
            <a:off x="351545" y="5454926"/>
            <a:ext cx="5989992" cy="253916"/>
          </a:xfrm>
          <a:prstGeom prst="rect">
            <a:avLst/>
          </a:prstGeom>
          <a:noFill/>
        </p:spPr>
        <p:txBody>
          <a:bodyPr wrap="square" rtlCol="0">
            <a:spAutoFit/>
          </a:bodyPr>
          <a:lstStyle/>
          <a:p>
            <a:r>
              <a:rPr kumimoji="1" lang="ja-JP" altLang="en-US" sz="1050" b="1" dirty="0">
                <a:latin typeface="メイリオ" panose="020B0604030504040204" pitchFamily="50" charset="-128"/>
                <a:ea typeface="メイリオ" panose="020B0604030504040204" pitchFamily="50" charset="-128"/>
              </a:rPr>
              <a:t>１　加入の健康保険へ高額療養費・付加給付の申請　</a:t>
            </a:r>
            <a:endParaRPr kumimoji="1" lang="en-US" altLang="ja-JP" sz="1050" b="1" dirty="0">
              <a:latin typeface="メイリオ" panose="020B0604030504040204" pitchFamily="50" charset="-128"/>
              <a:ea typeface="メイリオ" panose="020B0604030504040204" pitchFamily="50" charset="-128"/>
            </a:endParaRPr>
          </a:p>
        </p:txBody>
      </p:sp>
      <p:sp>
        <p:nvSpPr>
          <p:cNvPr id="87" name="テキスト ボックス 86">
            <a:extLst>
              <a:ext uri="{FF2B5EF4-FFF2-40B4-BE49-F238E27FC236}">
                <a16:creationId xmlns:a16="http://schemas.microsoft.com/office/drawing/2014/main" id="{59A7772C-3BB4-EF92-DE8E-2C0654F612B5}"/>
              </a:ext>
            </a:extLst>
          </p:cNvPr>
          <p:cNvSpPr txBox="1"/>
          <p:nvPr/>
        </p:nvSpPr>
        <p:spPr>
          <a:xfrm>
            <a:off x="351545" y="5697186"/>
            <a:ext cx="5989992"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加入の健康保険へお問い合わせください。　</a:t>
            </a:r>
            <a:endParaRPr kumimoji="1" lang="en-US" altLang="ja-JP" sz="1050" dirty="0">
              <a:latin typeface="メイリオ" panose="020B0604030504040204" pitchFamily="50" charset="-128"/>
              <a:ea typeface="メイリオ" panose="020B0604030504040204" pitchFamily="50" charset="-128"/>
            </a:endParaRPr>
          </a:p>
        </p:txBody>
      </p:sp>
      <p:sp>
        <p:nvSpPr>
          <p:cNvPr id="88" name="テキスト ボックス 87">
            <a:extLst>
              <a:ext uri="{FF2B5EF4-FFF2-40B4-BE49-F238E27FC236}">
                <a16:creationId xmlns:a16="http://schemas.microsoft.com/office/drawing/2014/main" id="{C0CDBFCA-F178-F835-5B3A-6C83D1D795B0}"/>
              </a:ext>
            </a:extLst>
          </p:cNvPr>
          <p:cNvSpPr txBox="1"/>
          <p:nvPr/>
        </p:nvSpPr>
        <p:spPr>
          <a:xfrm>
            <a:off x="365517" y="5978839"/>
            <a:ext cx="5989992" cy="253916"/>
          </a:xfrm>
          <a:prstGeom prst="rect">
            <a:avLst/>
          </a:prstGeom>
          <a:noFill/>
        </p:spPr>
        <p:txBody>
          <a:bodyPr wrap="square" rtlCol="0">
            <a:spAutoFit/>
          </a:bodyPr>
          <a:lstStyle/>
          <a:p>
            <a:r>
              <a:rPr kumimoji="1" lang="ja-JP" altLang="en-US" sz="1050" b="1" dirty="0">
                <a:latin typeface="メイリオ" panose="020B0604030504040204" pitchFamily="50" charset="-128"/>
                <a:ea typeface="メイリオ" panose="020B0604030504040204" pitchFamily="50" charset="-128"/>
              </a:rPr>
              <a:t>２　加入の健康保険より高額療養費・付加給付の支給</a:t>
            </a:r>
            <a:endParaRPr kumimoji="1" lang="en-US" altLang="ja-JP" sz="1050" b="1" dirty="0">
              <a:latin typeface="メイリオ" panose="020B0604030504040204" pitchFamily="50" charset="-128"/>
              <a:ea typeface="メイリオ" panose="020B0604030504040204" pitchFamily="50" charset="-128"/>
            </a:endParaRPr>
          </a:p>
        </p:txBody>
      </p:sp>
      <p:sp>
        <p:nvSpPr>
          <p:cNvPr id="89" name="テキスト ボックス 88">
            <a:extLst>
              <a:ext uri="{FF2B5EF4-FFF2-40B4-BE49-F238E27FC236}">
                <a16:creationId xmlns:a16="http://schemas.microsoft.com/office/drawing/2014/main" id="{E45D7448-D4A5-687F-C8B5-475C0FDDD5A6}"/>
              </a:ext>
            </a:extLst>
          </p:cNvPr>
          <p:cNvSpPr txBox="1"/>
          <p:nvPr/>
        </p:nvSpPr>
        <p:spPr>
          <a:xfrm>
            <a:off x="335479" y="6211343"/>
            <a:ext cx="5989992" cy="415498"/>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加入の健康保険から、高額療養費・付加給付の支給があります。支給の際には、「高額療養費（付加給付）支給決定通知書」（健康保険により通知書の名称が異なります）の送付があります。</a:t>
            </a:r>
            <a:endParaRPr kumimoji="1" lang="en-US" altLang="ja-JP" sz="1050" dirty="0">
              <a:latin typeface="メイリオ" panose="020B0604030504040204" pitchFamily="50" charset="-128"/>
              <a:ea typeface="メイリオ" panose="020B0604030504040204" pitchFamily="50" charset="-128"/>
            </a:endParaRPr>
          </a:p>
        </p:txBody>
      </p:sp>
      <p:sp>
        <p:nvSpPr>
          <p:cNvPr id="90" name="テキスト ボックス 89">
            <a:extLst>
              <a:ext uri="{FF2B5EF4-FFF2-40B4-BE49-F238E27FC236}">
                <a16:creationId xmlns:a16="http://schemas.microsoft.com/office/drawing/2014/main" id="{346C83BC-59A4-4DF5-3BC6-781458E45FCD}"/>
              </a:ext>
            </a:extLst>
          </p:cNvPr>
          <p:cNvSpPr txBox="1"/>
          <p:nvPr/>
        </p:nvSpPr>
        <p:spPr>
          <a:xfrm>
            <a:off x="386973" y="6652021"/>
            <a:ext cx="5989992" cy="253916"/>
          </a:xfrm>
          <a:prstGeom prst="rect">
            <a:avLst/>
          </a:prstGeom>
          <a:noFill/>
        </p:spPr>
        <p:txBody>
          <a:bodyPr wrap="square" rtlCol="0">
            <a:spAutoFit/>
          </a:bodyPr>
          <a:lstStyle/>
          <a:p>
            <a:r>
              <a:rPr kumimoji="1" lang="en-US" altLang="ja-JP" sz="1050" b="1" dirty="0">
                <a:latin typeface="メイリオ" panose="020B0604030504040204" pitchFamily="50" charset="-128"/>
                <a:ea typeface="メイリオ" panose="020B0604030504040204" pitchFamily="50" charset="-128"/>
              </a:rPr>
              <a:t>3</a:t>
            </a:r>
            <a:r>
              <a:rPr kumimoji="1" lang="ja-JP" altLang="en-US" sz="1050" b="1" dirty="0">
                <a:latin typeface="メイリオ" panose="020B0604030504040204" pitchFamily="50" charset="-128"/>
                <a:ea typeface="メイリオ" panose="020B0604030504040204" pitchFamily="50" charset="-128"/>
              </a:rPr>
              <a:t>　小児医療費の申請に必要なもの</a:t>
            </a:r>
            <a:endParaRPr kumimoji="1" lang="en-US" altLang="ja-JP" sz="1050" b="1" dirty="0">
              <a:latin typeface="メイリオ" panose="020B0604030504040204" pitchFamily="50" charset="-128"/>
              <a:ea typeface="メイリオ" panose="020B0604030504040204" pitchFamily="50" charset="-128"/>
            </a:endParaRPr>
          </a:p>
        </p:txBody>
      </p:sp>
      <p:sp>
        <p:nvSpPr>
          <p:cNvPr id="91" name="テキスト ボックス 90">
            <a:extLst>
              <a:ext uri="{FF2B5EF4-FFF2-40B4-BE49-F238E27FC236}">
                <a16:creationId xmlns:a16="http://schemas.microsoft.com/office/drawing/2014/main" id="{48CCEF59-2EDA-9807-3B6D-DEA81E237C6A}"/>
              </a:ext>
            </a:extLst>
          </p:cNvPr>
          <p:cNvSpPr txBox="1"/>
          <p:nvPr/>
        </p:nvSpPr>
        <p:spPr>
          <a:xfrm>
            <a:off x="373582" y="6894711"/>
            <a:ext cx="5989992" cy="90024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　小児医療費助成申請書（下記二次元コード・窓口にあります）　□　小児医療証</a:t>
            </a:r>
            <a:endParaRPr kumimoji="1" lang="en-US" altLang="ja-JP" sz="1050"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　医療機関発行の領収書</a:t>
            </a:r>
            <a:endParaRPr kumimoji="1" lang="en-US" altLang="ja-JP" sz="1050" dirty="0">
              <a:latin typeface="メイリオ" panose="020B0604030504040204" pitchFamily="50" charset="-128"/>
              <a:ea typeface="メイリオ" panose="020B0604030504040204" pitchFamily="50" charset="-128"/>
            </a:endParaRPr>
          </a:p>
          <a:p>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同じ健康保険に加入のご家族の方で、同じ診療月に</a:t>
            </a:r>
            <a:r>
              <a:rPr kumimoji="1" lang="en-US" altLang="ja-JP" sz="1050" dirty="0">
                <a:latin typeface="メイリオ" panose="020B0604030504040204" pitchFamily="50" charset="-128"/>
                <a:ea typeface="メイリオ" panose="020B0604030504040204" pitchFamily="50" charset="-128"/>
              </a:rPr>
              <a:t>21,000</a:t>
            </a:r>
            <a:r>
              <a:rPr kumimoji="1" lang="ja-JP" altLang="en-US" sz="1050" dirty="0">
                <a:latin typeface="メイリオ" panose="020B0604030504040204" pitchFamily="50" charset="-128"/>
                <a:ea typeface="メイリオ" panose="020B0604030504040204" pitchFamily="50" charset="-128"/>
              </a:rPr>
              <a:t>円以上の医療費がある場合は、その領収書も必要となります。</a:t>
            </a:r>
            <a:endParaRPr kumimoji="1" lang="en-US" altLang="ja-JP" sz="1050"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　健康保険からの高額療養費（付加給付）支給決定通知書</a:t>
            </a:r>
            <a:endParaRPr kumimoji="1" lang="en-US" altLang="ja-JP" sz="1050" dirty="0">
              <a:latin typeface="メイリオ" panose="020B0604030504040204" pitchFamily="50" charset="-128"/>
              <a:ea typeface="メイリオ" panose="020B0604030504040204" pitchFamily="50" charset="-128"/>
            </a:endParaRPr>
          </a:p>
        </p:txBody>
      </p:sp>
      <p:sp>
        <p:nvSpPr>
          <p:cNvPr id="92" name="テキスト ボックス 91">
            <a:extLst>
              <a:ext uri="{FF2B5EF4-FFF2-40B4-BE49-F238E27FC236}">
                <a16:creationId xmlns:a16="http://schemas.microsoft.com/office/drawing/2014/main" id="{766904E7-25CB-7E38-D056-928481EED423}"/>
              </a:ext>
            </a:extLst>
          </p:cNvPr>
          <p:cNvSpPr txBox="1"/>
          <p:nvPr/>
        </p:nvSpPr>
        <p:spPr>
          <a:xfrm>
            <a:off x="340641" y="7783731"/>
            <a:ext cx="5989992" cy="253916"/>
          </a:xfrm>
          <a:prstGeom prst="rect">
            <a:avLst/>
          </a:prstGeom>
          <a:noFill/>
        </p:spPr>
        <p:txBody>
          <a:bodyPr wrap="square" rtlCol="0">
            <a:spAutoFit/>
          </a:bodyPr>
          <a:lstStyle/>
          <a:p>
            <a:r>
              <a:rPr kumimoji="1" lang="ja-JP" altLang="en-US" sz="1050" b="1" dirty="0">
                <a:latin typeface="メイリオ" panose="020B0604030504040204" pitchFamily="50" charset="-128"/>
                <a:ea typeface="メイリオ" panose="020B0604030504040204" pitchFamily="50" charset="-128"/>
              </a:rPr>
              <a:t>４　小児医療費の支給</a:t>
            </a:r>
            <a:endParaRPr kumimoji="1" lang="en-US" altLang="ja-JP" sz="1050" b="1" dirty="0">
              <a:latin typeface="メイリオ" panose="020B0604030504040204" pitchFamily="50" charset="-128"/>
              <a:ea typeface="メイリオ" panose="020B0604030504040204" pitchFamily="50" charset="-128"/>
            </a:endParaRPr>
          </a:p>
        </p:txBody>
      </p:sp>
      <p:sp>
        <p:nvSpPr>
          <p:cNvPr id="93" name="テキスト ボックス 92">
            <a:extLst>
              <a:ext uri="{FF2B5EF4-FFF2-40B4-BE49-F238E27FC236}">
                <a16:creationId xmlns:a16="http://schemas.microsoft.com/office/drawing/2014/main" id="{ACFC7ADF-EEF5-EF2E-677B-D666B36221C9}"/>
              </a:ext>
            </a:extLst>
          </p:cNvPr>
          <p:cNvSpPr txBox="1"/>
          <p:nvPr/>
        </p:nvSpPr>
        <p:spPr>
          <a:xfrm>
            <a:off x="373582" y="8015195"/>
            <a:ext cx="4778044" cy="90024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●締め切りは毎月月末で、支給は翌月の終わりごろを予定しています。</a:t>
            </a:r>
            <a:endParaRPr kumimoji="1" lang="en-US" altLang="ja-JP" sz="1050"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●小児医療費での申請は、医療機関に医療費を支払った翌月から</a:t>
            </a:r>
            <a:r>
              <a:rPr kumimoji="1" lang="en-US" altLang="ja-JP" sz="1050" dirty="0">
                <a:latin typeface="メイリオ" panose="020B0604030504040204" pitchFamily="50" charset="-128"/>
                <a:ea typeface="メイリオ" panose="020B0604030504040204" pitchFamily="50" charset="-128"/>
              </a:rPr>
              <a:t>5</a:t>
            </a:r>
            <a:r>
              <a:rPr kumimoji="1" lang="ja-JP" altLang="en-US" sz="1050" dirty="0">
                <a:latin typeface="メイリオ" panose="020B0604030504040204" pitchFamily="50" charset="-128"/>
                <a:ea typeface="メイリオ" panose="020B0604030504040204" pitchFamily="50" charset="-128"/>
              </a:rPr>
              <a:t>年以内となりますので、</a:t>
            </a:r>
            <a:r>
              <a:rPr kumimoji="1" lang="en-US" altLang="ja-JP" sz="1050" dirty="0">
                <a:latin typeface="メイリオ" panose="020B0604030504040204" pitchFamily="50" charset="-128"/>
                <a:ea typeface="メイリオ" panose="020B0604030504040204" pitchFamily="50" charset="-128"/>
              </a:rPr>
              <a:t>5</a:t>
            </a:r>
            <a:r>
              <a:rPr kumimoji="1" lang="ja-JP" altLang="en-US" sz="1050" dirty="0">
                <a:latin typeface="メイリオ" panose="020B0604030504040204" pitchFamily="50" charset="-128"/>
                <a:ea typeface="メイリオ" panose="020B0604030504040204" pitchFamily="50" charset="-128"/>
              </a:rPr>
              <a:t>年を超えて申請した場合にはお戻しできません。</a:t>
            </a:r>
            <a:endParaRPr kumimoji="1" lang="en-US" altLang="ja-JP" sz="1050"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●高額療養費や付加給付の加入保険への申請は、診療月の翌月から</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年間となりますので、早めに手続きをお願いいたします。</a:t>
            </a:r>
            <a:endParaRPr kumimoji="1" lang="en-US" altLang="ja-JP" sz="1050"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F5D37FF0-3CEF-0E22-ACE7-B6924E79E012}"/>
              </a:ext>
            </a:extLst>
          </p:cNvPr>
          <p:cNvSpPr txBox="1"/>
          <p:nvPr/>
        </p:nvSpPr>
        <p:spPr>
          <a:xfrm>
            <a:off x="448710" y="4396166"/>
            <a:ext cx="5989992" cy="784830"/>
          </a:xfrm>
          <a:prstGeom prst="rect">
            <a:avLst/>
          </a:prstGeom>
          <a:noFill/>
        </p:spPr>
        <p:txBody>
          <a:bodyPr wrap="square" rtlCol="0">
            <a:spAutoFit/>
          </a:bodyPr>
          <a:lstStyle/>
          <a:p>
            <a:r>
              <a:rPr kumimoji="1" lang="en-US" altLang="ja-JP" sz="900" dirty="0">
                <a:latin typeface="メイリオ" panose="020B0604030504040204" pitchFamily="50" charset="-128"/>
                <a:ea typeface="メイリオ" panose="020B0604030504040204" pitchFamily="50" charset="-128"/>
              </a:rPr>
              <a:t>※</a:t>
            </a:r>
            <a:r>
              <a:rPr kumimoji="1" lang="ja-JP" altLang="en-US" sz="900" dirty="0">
                <a:latin typeface="メイリオ" panose="020B0604030504040204" pitchFamily="50" charset="-128"/>
                <a:ea typeface="メイリオ" panose="020B0604030504040204" pitchFamily="50" charset="-128"/>
              </a:rPr>
              <a:t>オンライン資格確認を導入している医療機関等の窓口でマイナ保険証（健康保険証利用登録を行ったマイナンバーカード）を提出し、「限度額情報の表示」に同意をすると、医療機関窓口での</a:t>
            </a:r>
            <a:r>
              <a:rPr kumimoji="1" lang="en-US" altLang="ja-JP" sz="900" dirty="0">
                <a:latin typeface="メイリオ" panose="020B0604030504040204" pitchFamily="50" charset="-128"/>
                <a:ea typeface="メイリオ" panose="020B0604030504040204" pitchFamily="50" charset="-128"/>
              </a:rPr>
              <a:t>1</a:t>
            </a:r>
            <a:r>
              <a:rPr kumimoji="1" lang="ja-JP" altLang="en-US" sz="900" dirty="0">
                <a:latin typeface="メイリオ" panose="020B0604030504040204" pitchFamily="50" charset="-128"/>
                <a:ea typeface="メイリオ" panose="020B0604030504040204" pitchFamily="50" charset="-128"/>
              </a:rPr>
              <a:t>か月のお支払いが最初から自己負担限度額までとなりますので、③の高額療養費の申請（④の支給・決定通知も含めて）は必要ありません。</a:t>
            </a:r>
            <a:endParaRPr kumimoji="1" lang="en-US" altLang="ja-JP" sz="900" dirty="0">
              <a:latin typeface="メイリオ" panose="020B0604030504040204" pitchFamily="50" charset="-128"/>
              <a:ea typeface="メイリオ" panose="020B0604030504040204" pitchFamily="50" charset="-128"/>
            </a:endParaRPr>
          </a:p>
          <a:p>
            <a:r>
              <a:rPr kumimoji="1" lang="ja-JP" altLang="en-US" sz="900" b="1" dirty="0">
                <a:solidFill>
                  <a:srgbClr val="FF0000"/>
                </a:solidFill>
                <a:latin typeface="メイリオ" panose="020B0604030504040204" pitchFamily="50" charset="-128"/>
                <a:ea typeface="メイリオ" panose="020B0604030504040204" pitchFamily="50" charset="-128"/>
              </a:rPr>
              <a:t>なお、年間上限額に達する場合は、健康保険にご確認ください。</a:t>
            </a:r>
            <a:endParaRPr kumimoji="1" lang="en-US" altLang="ja-JP" sz="900" b="1" dirty="0">
              <a:solidFill>
                <a:srgbClr val="FF0000"/>
              </a:solidFill>
              <a:latin typeface="メイリオ" panose="020B0604030504040204" pitchFamily="50" charset="-128"/>
              <a:ea typeface="メイリオ" panose="020B0604030504040204" pitchFamily="50" charset="-128"/>
            </a:endParaRPr>
          </a:p>
          <a:p>
            <a:r>
              <a:rPr kumimoji="1" lang="ja-JP" altLang="en-US" sz="900" b="1" dirty="0">
                <a:solidFill>
                  <a:srgbClr val="FF0000"/>
                </a:solidFill>
                <a:latin typeface="メイリオ" panose="020B0604030504040204" pitchFamily="50" charset="-128"/>
                <a:ea typeface="メイリオ" panose="020B0604030504040204" pitchFamily="50" charset="-128"/>
              </a:rPr>
              <a:t>付加給付については、申請が必要になる場合がありますので、健康保険へ確認してください。</a:t>
            </a:r>
            <a:endParaRPr kumimoji="1" lang="en-US" altLang="ja-JP" sz="900" b="1" dirty="0">
              <a:solidFill>
                <a:srgbClr val="FF0000"/>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7F6F1DC1-E38B-D2CF-135F-61E9E36DE4EE}"/>
              </a:ext>
            </a:extLst>
          </p:cNvPr>
          <p:cNvSpPr txBox="1"/>
          <p:nvPr/>
        </p:nvSpPr>
        <p:spPr bwMode="white">
          <a:xfrm>
            <a:off x="4864945" y="8975607"/>
            <a:ext cx="1712526" cy="246221"/>
          </a:xfrm>
          <a:prstGeom prst="rect">
            <a:avLst/>
          </a:prstGeom>
          <a:noFill/>
        </p:spPr>
        <p:txBody>
          <a:bodyPr wrap="square" rtlCol="0">
            <a:spAutoFit/>
          </a:bodyPr>
          <a:lstStyle/>
          <a:p>
            <a:pPr algn="ctr"/>
            <a:r>
              <a:rPr kumimoji="1" lang="ja-JP" altLang="en-US" sz="1000" dirty="0">
                <a:latin typeface="メイリオ" panose="020B0604030504040204" pitchFamily="50" charset="-128"/>
                <a:ea typeface="メイリオ" panose="020B0604030504040204" pitchFamily="50" charset="-128"/>
              </a:rPr>
              <a:t>「小児医療費助成申請書」</a:t>
            </a:r>
            <a:endParaRPr kumimoji="1" lang="en-US" altLang="ja-JP" sz="1000" dirty="0">
              <a:latin typeface="メイリオ" panose="020B0604030504040204" pitchFamily="50" charset="-128"/>
              <a:ea typeface="メイリオ" panose="020B0604030504040204" pitchFamily="50" charset="-128"/>
            </a:endParaRPr>
          </a:p>
        </p:txBody>
      </p:sp>
      <p:pic>
        <p:nvPicPr>
          <p:cNvPr id="16" name="図 15">
            <a:extLst>
              <a:ext uri="{FF2B5EF4-FFF2-40B4-BE49-F238E27FC236}">
                <a16:creationId xmlns:a16="http://schemas.microsoft.com/office/drawing/2014/main" id="{9C4BDDE5-7D67-ACD5-8643-F75153874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5451" y="7709429"/>
            <a:ext cx="1311514" cy="1311514"/>
          </a:xfrm>
          <a:prstGeom prst="rect">
            <a:avLst/>
          </a:prstGeom>
        </p:spPr>
      </p:pic>
    </p:spTree>
    <p:extLst>
      <p:ext uri="{BB962C8B-B14F-4D97-AF65-F5344CB8AC3E}">
        <p14:creationId xmlns:p14="http://schemas.microsoft.com/office/powerpoint/2010/main" val="385609163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1106</Words>
  <PresentationFormat>A4 210 x 297 mm</PresentationFormat>
  <Paragraphs>64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