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96357" autoAdjust="0"/>
  </p:normalViewPr>
  <p:slideViewPr>
    <p:cSldViewPr snapToGrid="0">
      <p:cViewPr varScale="1">
        <p:scale>
          <a:sx n="79" d="100"/>
          <a:sy n="79" d="100"/>
        </p:scale>
        <p:origin x="3042" y="114"/>
      </p:cViewPr>
      <p:guideLst>
        <p:guide orient="horz" pos="62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78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40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9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27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87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52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43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60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32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9B4C4-765E-4666-B6D9-37ACBFE3430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CBC9C-3A60-4FF1-9C31-59A8613C1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84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形 37" descr="yjimage1KZAH0ET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67219" y="594904"/>
            <a:ext cx="798110" cy="6089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グループ化 33"/>
          <p:cNvGrpSpPr/>
          <p:nvPr/>
        </p:nvGrpSpPr>
        <p:grpSpPr>
          <a:xfrm>
            <a:off x="560190" y="492347"/>
            <a:ext cx="5407029" cy="814031"/>
            <a:chOff x="925486" y="266948"/>
            <a:chExt cx="4938022" cy="45100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3" name="横巻き 32"/>
            <p:cNvSpPr/>
            <p:nvPr/>
          </p:nvSpPr>
          <p:spPr>
            <a:xfrm>
              <a:off x="925486" y="266948"/>
              <a:ext cx="4873727" cy="451006"/>
            </a:xfrm>
            <a:prstGeom prst="horizontalScroll">
              <a:avLst/>
            </a:prstGeom>
            <a:solidFill>
              <a:schemeClr val="accent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233894" y="391483"/>
              <a:ext cx="4629614" cy="221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令和７年度　コグニサイズ教室のご案内</a:t>
              </a:r>
              <a:endPara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71855"/>
              </p:ext>
            </p:extLst>
          </p:nvPr>
        </p:nvGraphicFramePr>
        <p:xfrm>
          <a:off x="348940" y="2158662"/>
          <a:ext cx="6275488" cy="714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788">
                  <a:extLst>
                    <a:ext uri="{9D8B030D-6E8A-4147-A177-3AD203B41FA5}">
                      <a16:colId xmlns:a16="http://schemas.microsoft.com/office/drawing/2014/main" val="2663175134"/>
                    </a:ext>
                  </a:extLst>
                </a:gridCol>
                <a:gridCol w="1774840">
                  <a:extLst>
                    <a:ext uri="{9D8B030D-6E8A-4147-A177-3AD203B41FA5}">
                      <a16:colId xmlns:a16="http://schemas.microsoft.com/office/drawing/2014/main" val="1949705280"/>
                    </a:ext>
                  </a:extLst>
                </a:gridCol>
                <a:gridCol w="1256493">
                  <a:extLst>
                    <a:ext uri="{9D8B030D-6E8A-4147-A177-3AD203B41FA5}">
                      <a16:colId xmlns:a16="http://schemas.microsoft.com/office/drawing/2014/main" val="1613260229"/>
                    </a:ext>
                  </a:extLst>
                </a:gridCol>
                <a:gridCol w="1966367">
                  <a:extLst>
                    <a:ext uri="{9D8B030D-6E8A-4147-A177-3AD203B41FA5}">
                      <a16:colId xmlns:a16="http://schemas.microsoft.com/office/drawing/2014/main" val="1980730664"/>
                    </a:ext>
                  </a:extLst>
                </a:gridCol>
              </a:tblGrid>
              <a:tr h="645498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高齢者よろず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相談センター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教室名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会場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開催日・時間・その他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27254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あさひきた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３０－３６１１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あさひきたコグニサイズ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西部福祉会館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毎月第３金曜日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１５：００～１６：００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738371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あさひみなみ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３１－４９３２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◎に</a:t>
                      </a:r>
                      <a:r>
                        <a:rPr lang="ja-JP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じいろ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高村団地集会所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奇数月第４月曜日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１３：３０～１５：００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動きやすい服装・水分持参を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月は振替休日のためお休み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51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おおすみ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５１－６４３３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楽しく！コグニサイズ教室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岡崎公民館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毎月第２木曜日、第４月曜日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１３：３０～１４：３０　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室内用運動靴持参　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094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福祉村拠点サロン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城島福祉村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毎月第１、３金曜日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１０：４０～１１：１５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(※10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時～福祉村主催で「ゴムダンベル体操」も開催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609668"/>
                  </a:ext>
                </a:extLst>
              </a:tr>
              <a:tr h="42844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倉田会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５３－１９３０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いきいき体操教室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八幡公民館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毎月第１．３水曜日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１４：００～１５：３０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511">
                <a:tc row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ごてん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６９５７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目指せ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歳！体操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中原公民館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毎月第１，３金曜日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１０：００～１０：４５</a:t>
                      </a:r>
                      <a:r>
                        <a:rPr lang="ja-JP" altLang="en-US" sz="1100" b="0" i="0" u="none" strike="sng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91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目指せ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歳！体操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南原公民館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毎月第４金曜日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１０：００～１０：４５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748224"/>
                  </a:ext>
                </a:extLst>
              </a:tr>
              <a:tr h="804617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いきいき大原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大原公園　　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（スカイハイツ西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毎週火曜日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１０：００～１０：４０</a:t>
                      </a:r>
                      <a:b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</a:b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７～９月は９：００～９：４０</a:t>
                      </a:r>
                      <a:b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</a:b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雨天時及び熱中症警戒アラート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+mn-cs"/>
                        </a:rPr>
                        <a:t>発令時は中止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638549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サンレジデンス湘南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５４－７００９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◎脳いきいきサロン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神田公民館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奇数月第４木曜日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１０：００～１１：３０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開催日は月によって異なるため地域回覧で確認。　　　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511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とよだ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３６－２５０１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◎健康体操教室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金田公民館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毎月第２木曜　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１４：００～１５：３０　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室内履き持参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583019"/>
                  </a:ext>
                </a:extLst>
              </a:tr>
              <a:tr h="682826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◎ヘルシー体操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金田公民舘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毎月２回日曜日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１０：００～１２：００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コグニサイズは不定期で１５分程度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230593"/>
                  </a:ext>
                </a:extLst>
              </a:tr>
            </a:tbl>
          </a:graphicData>
        </a:graphic>
      </p:graphicFrame>
      <p:sp>
        <p:nvSpPr>
          <p:cNvPr id="36" name="テキスト ボックス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0547" y="1383405"/>
            <a:ext cx="6094418" cy="59567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＊参加される場合は高齢者よろず相談センターへお申し込みください。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</a:t>
            </a:r>
            <a:r>
              <a:rPr kumimoji="1" lang="ja-JP" altLang="en-US" sz="1400" b="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日程や場所が変更になる場合があります。</a:t>
            </a:r>
            <a:endParaRPr kumimoji="1" lang="en-US" altLang="ja-JP" sz="1400" b="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kumimoji="1" lang="ja-JP" altLang="en-US" sz="1400" b="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＊◎はお住まいの地域の方のみ参加できます。</a:t>
            </a:r>
          </a:p>
        </p:txBody>
      </p:sp>
      <p:grpSp>
        <p:nvGrpSpPr>
          <p:cNvPr id="38" name="グループ化 37"/>
          <p:cNvGrpSpPr/>
          <p:nvPr/>
        </p:nvGrpSpPr>
        <p:grpSpPr>
          <a:xfrm>
            <a:off x="4952263" y="9483510"/>
            <a:ext cx="1672165" cy="339720"/>
            <a:chOff x="0" y="0"/>
            <a:chExt cx="1672165" cy="339720"/>
          </a:xfrm>
        </p:grpSpPr>
        <p:sp>
          <p:nvSpPr>
            <p:cNvPr id="39" name="吹き出し: 角を丸めた四角形 3">
              <a:extLst>
                <a:ext uri="{FF2B5EF4-FFF2-40B4-BE49-F238E27FC236}">
                  <a16:creationId xmlns:a16="http://schemas.microsoft.com/office/drawing/2014/main" id="{00000000-0008-0000-0000-000004000000}"/>
                </a:ext>
              </a:extLst>
            </p:cNvPr>
            <p:cNvSpPr/>
            <p:nvPr/>
          </p:nvSpPr>
          <p:spPr>
            <a:xfrm>
              <a:off x="0" y="0"/>
              <a:ext cx="1672165" cy="297389"/>
            </a:xfrm>
            <a:prstGeom prst="wedgeRoundRectCallout">
              <a:avLst>
                <a:gd name="adj1" fmla="val -36660"/>
                <a:gd name="adj2" fmla="val -15236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400" b="1">
                <a:latin typeface="+mn-ea"/>
                <a:ea typeface="+mn-ea"/>
              </a:endParaRPr>
            </a:p>
          </p:txBody>
        </p:sp>
        <p:sp>
          <p:nvSpPr>
            <p:cNvPr id="40" name="テキスト ボックス 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 txBox="1"/>
            <p:nvPr/>
          </p:nvSpPr>
          <p:spPr>
            <a:xfrm>
              <a:off x="245532" y="32803"/>
              <a:ext cx="1322917" cy="306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100" b="1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rPr>
                <a:t>裏面にもあります</a:t>
              </a:r>
              <a:endParaRPr lang="ja-JP" altLang="ja-JP" dirty="0">
                <a:effectLst/>
              </a:endParaRPr>
            </a:p>
            <a:p>
              <a:endParaRPr kumimoji="1" lang="ja-JP" altLang="en-US" sz="1100" dirty="0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258404" y="252801"/>
            <a:ext cx="64565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コグニサイズを継続し、頭もからだもこころもスッキリしましょう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3396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05728"/>
              </p:ext>
            </p:extLst>
          </p:nvPr>
        </p:nvGraphicFramePr>
        <p:xfrm>
          <a:off x="118997" y="764871"/>
          <a:ext cx="6568775" cy="8764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083">
                  <a:extLst>
                    <a:ext uri="{9D8B030D-6E8A-4147-A177-3AD203B41FA5}">
                      <a16:colId xmlns:a16="http://schemas.microsoft.com/office/drawing/2014/main" val="2663175134"/>
                    </a:ext>
                  </a:extLst>
                </a:gridCol>
                <a:gridCol w="1882791">
                  <a:extLst>
                    <a:ext uri="{9D8B030D-6E8A-4147-A177-3AD203B41FA5}">
                      <a16:colId xmlns:a16="http://schemas.microsoft.com/office/drawing/2014/main" val="1949705280"/>
                    </a:ext>
                  </a:extLst>
                </a:gridCol>
                <a:gridCol w="1120608">
                  <a:extLst>
                    <a:ext uri="{9D8B030D-6E8A-4147-A177-3AD203B41FA5}">
                      <a16:colId xmlns:a16="http://schemas.microsoft.com/office/drawing/2014/main" val="1613260229"/>
                    </a:ext>
                  </a:extLst>
                </a:gridCol>
                <a:gridCol w="2366293">
                  <a:extLst>
                    <a:ext uri="{9D8B030D-6E8A-4147-A177-3AD203B41FA5}">
                      <a16:colId xmlns:a16="http://schemas.microsoft.com/office/drawing/2014/main" val="1980730664"/>
                    </a:ext>
                  </a:extLst>
                </a:gridCol>
              </a:tblGrid>
              <a:tr h="331868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高齢者よろず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相談センター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教室名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会場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開催日・時間・その他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27254"/>
                  </a:ext>
                </a:extLst>
              </a:tr>
              <a:tr h="331868">
                <a:tc rowSpan="5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とよだ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３６－２５０１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◎金田福祉村出向きサロン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地区自治会館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毎月１～２回金曜日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１０：００～１１：３０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コグニサイズは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不定期で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１５分程度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165762"/>
                  </a:ext>
                </a:extLst>
              </a:tr>
              <a:tr h="449376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豊田福祉村みんなのサロン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地区自治会館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各地区により曜日は異なる為要確認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コグニサイズは１５～３０分程度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75822"/>
                  </a:ext>
                </a:extLst>
              </a:tr>
              <a:tr h="3318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豊田チャレンジクラブ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豊田公民館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毎月第３月曜日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１３：３０～１５：００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コグニサイズは４５分程度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969946"/>
                  </a:ext>
                </a:extLst>
              </a:tr>
              <a:tr h="3318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◎健康体操教室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豊田公民館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毎月第２木曜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１０：００～１１：３０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066645"/>
                  </a:ext>
                </a:extLst>
              </a:tr>
              <a:tr h="331868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◎コグニサイズ体操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小嶺自治会館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毎月第３木曜日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１０：００～１１：３０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事前申込み。室内履き持参</a:t>
                      </a:r>
                      <a:endParaRPr lang="ja-JP" altLang="en-US" sz="110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617093"/>
                  </a:ext>
                </a:extLst>
              </a:tr>
              <a:tr h="331868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ひらつかにし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５９－５５４４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金目地区ふれあいサロン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自治会館等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各地区により曜日が異なる為要確認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コグニサイズは不定期で開催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68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脳の元気体操教室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金目公民館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吉沢公民館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月と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月は第２月曜日）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土屋公民館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（金目公民館）毎月第３火曜　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１４：００～１５：３０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（吉沢公民館）奇数月第１月曜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１３：３０～１５：００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（土屋公民館）偶数月第１月曜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１３：３０～１５：００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609668"/>
                  </a:ext>
                </a:extLst>
              </a:tr>
              <a:tr h="534339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富士白苑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６１－５０５０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にこにこ予防教室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花水公民館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毎月第３水曜日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１３：３０～１５：００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868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ふじみ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３０－５０１０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◎コグニサイズ教室ふじみ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富士見公民館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月、５月、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月、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月実施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予定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詳細についてはお問合せ下さい</a:t>
                      </a:r>
                      <a:endParaRPr lang="ja-JP" altLang="en-US" sz="1100" b="0" i="0" u="none" strike="sng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68">
                <a:tc row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まつが</a:t>
                      </a:r>
                      <a:r>
                        <a:rPr kumimoji="1" lang="ja-JP" altLang="en-US" sz="1100" b="0" dirty="0" err="1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おか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３５－４４６５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青空寄り道サロン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東中原公園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毎週水曜日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１０：００～１０：４０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７～９月は９：００～９：４０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雨天時及び熱中症警戒アラート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発令時は中止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4108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青空サロン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伊勢山公園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毎週火曜日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１０：００～１０：４０                     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雨天時及び熱中症警戒アラート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発令時は中止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体ほぐし・ラジオ体操・合唱・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コグニサイズ他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5830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いきいきおおはら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大原公園　　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（スカイハイツ西側）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毎週火曜日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１０：００～１０：４０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７～９月は９：００～９：４０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雨天時及び熱中症警戒アラート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発令時は中止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220092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みなと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７３－５４２２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認知症予防教室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須賀公民館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毎月第４木曜日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１３：３０～１４：３０　　　　　　　　　　　　　　　　　　　　　　　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84781"/>
                  </a:ext>
                </a:extLst>
              </a:tr>
              <a:tr h="331868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ゆりのき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３３－２３３４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介護予防サロン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平塚福祉会館他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開催日時は「ゆりのきたより」に告知又はお問い合わせください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113690"/>
                  </a:ext>
                </a:extLst>
              </a:tr>
            </a:tbl>
          </a:graphicData>
        </a:graphic>
      </p:graphicFrame>
      <p:sp>
        <p:nvSpPr>
          <p:cNvPr id="6" name="テキスト ボックス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118997" y="422242"/>
            <a:ext cx="6739003" cy="3928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＊参加される場合は高齢者よろず相談センターへお申し込みください。</a:t>
            </a:r>
            <a:endParaRPr lang="en-US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4155587" y="9532348"/>
            <a:ext cx="2801862" cy="30691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/>
              <a:t>令和７年４月作成　平塚市高齢福祉課</a:t>
            </a:r>
            <a:endParaRPr lang="ja-JP" altLang="ja-JP" dirty="0">
              <a:effectLst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7321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762</Words>
  <Application>Microsoft Office PowerPoint</Application>
  <PresentationFormat>A4 210 x 297 mm</PresentationFormat>
  <Paragraphs>164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市民公開講座 母と私のオレンジダイアリー ~認知症の母を介護して～</dc:title>
  <dc:creator>Windows ユーザー</dc:creator>
  <cp:lastModifiedBy>user</cp:lastModifiedBy>
  <cp:revision>153</cp:revision>
  <cp:lastPrinted>2025-04-23T01:35:55Z</cp:lastPrinted>
  <dcterms:created xsi:type="dcterms:W3CDTF">2023-09-07T06:58:22Z</dcterms:created>
  <dcterms:modified xsi:type="dcterms:W3CDTF">2025-04-23T01:40:05Z</dcterms:modified>
</cp:coreProperties>
</file>