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58" r:id="rId3"/>
    <p:sldId id="259" r:id="rId4"/>
    <p:sldId id="260" r:id="rId5"/>
    <p:sldId id="261" r:id="rId6"/>
    <p:sldId id="262" r:id="rId7"/>
    <p:sldId id="270" r:id="rId8"/>
    <p:sldId id="264" r:id="rId9"/>
    <p:sldId id="265" r:id="rId10"/>
    <p:sldId id="266" r:id="rId11"/>
  </p:sldIdLst>
  <p:sldSz cx="7200900" cy="10080625"/>
  <p:notesSz cx="6735763" cy="9866313"/>
  <p:defaultTextStyle>
    <a:defPPr>
      <a:defRPr lang="ja-JP"/>
    </a:defPPr>
    <a:lvl1pPr marL="0" algn="l" defTabSz="942564" rtl="0" eaLnBrk="1" latinLnBrk="0" hangingPunct="1">
      <a:defRPr kumimoji="1" sz="1900" kern="1200">
        <a:solidFill>
          <a:schemeClr val="tx1"/>
        </a:solidFill>
        <a:latin typeface="+mn-lt"/>
        <a:ea typeface="+mn-ea"/>
        <a:cs typeface="+mn-cs"/>
      </a:defRPr>
    </a:lvl1pPr>
    <a:lvl2pPr marL="471282" algn="l" defTabSz="942564" rtl="0" eaLnBrk="1" latinLnBrk="0" hangingPunct="1">
      <a:defRPr kumimoji="1" sz="1900" kern="1200">
        <a:solidFill>
          <a:schemeClr val="tx1"/>
        </a:solidFill>
        <a:latin typeface="+mn-lt"/>
        <a:ea typeface="+mn-ea"/>
        <a:cs typeface="+mn-cs"/>
      </a:defRPr>
    </a:lvl2pPr>
    <a:lvl3pPr marL="942564" algn="l" defTabSz="942564" rtl="0" eaLnBrk="1" latinLnBrk="0" hangingPunct="1">
      <a:defRPr kumimoji="1" sz="1900" kern="1200">
        <a:solidFill>
          <a:schemeClr val="tx1"/>
        </a:solidFill>
        <a:latin typeface="+mn-lt"/>
        <a:ea typeface="+mn-ea"/>
        <a:cs typeface="+mn-cs"/>
      </a:defRPr>
    </a:lvl3pPr>
    <a:lvl4pPr marL="1413845" algn="l" defTabSz="942564" rtl="0" eaLnBrk="1" latinLnBrk="0" hangingPunct="1">
      <a:defRPr kumimoji="1" sz="1900" kern="1200">
        <a:solidFill>
          <a:schemeClr val="tx1"/>
        </a:solidFill>
        <a:latin typeface="+mn-lt"/>
        <a:ea typeface="+mn-ea"/>
        <a:cs typeface="+mn-cs"/>
      </a:defRPr>
    </a:lvl4pPr>
    <a:lvl5pPr marL="1885127" algn="l" defTabSz="942564" rtl="0" eaLnBrk="1" latinLnBrk="0" hangingPunct="1">
      <a:defRPr kumimoji="1" sz="1900" kern="1200">
        <a:solidFill>
          <a:schemeClr val="tx1"/>
        </a:solidFill>
        <a:latin typeface="+mn-lt"/>
        <a:ea typeface="+mn-ea"/>
        <a:cs typeface="+mn-cs"/>
      </a:defRPr>
    </a:lvl5pPr>
    <a:lvl6pPr marL="2356409" algn="l" defTabSz="942564" rtl="0" eaLnBrk="1" latinLnBrk="0" hangingPunct="1">
      <a:defRPr kumimoji="1" sz="1900" kern="1200">
        <a:solidFill>
          <a:schemeClr val="tx1"/>
        </a:solidFill>
        <a:latin typeface="+mn-lt"/>
        <a:ea typeface="+mn-ea"/>
        <a:cs typeface="+mn-cs"/>
      </a:defRPr>
    </a:lvl6pPr>
    <a:lvl7pPr marL="2827691" algn="l" defTabSz="942564" rtl="0" eaLnBrk="1" latinLnBrk="0" hangingPunct="1">
      <a:defRPr kumimoji="1" sz="1900" kern="1200">
        <a:solidFill>
          <a:schemeClr val="tx1"/>
        </a:solidFill>
        <a:latin typeface="+mn-lt"/>
        <a:ea typeface="+mn-ea"/>
        <a:cs typeface="+mn-cs"/>
      </a:defRPr>
    </a:lvl7pPr>
    <a:lvl8pPr marL="3298972" algn="l" defTabSz="942564" rtl="0" eaLnBrk="1" latinLnBrk="0" hangingPunct="1">
      <a:defRPr kumimoji="1" sz="1900" kern="1200">
        <a:solidFill>
          <a:schemeClr val="tx1"/>
        </a:solidFill>
        <a:latin typeface="+mn-lt"/>
        <a:ea typeface="+mn-ea"/>
        <a:cs typeface="+mn-cs"/>
      </a:defRPr>
    </a:lvl8pPr>
    <a:lvl9pPr marL="3770254" algn="l" defTabSz="942564"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1">
          <p15:clr>
            <a:srgbClr val="A4A3A4"/>
          </p15:clr>
        </p15:guide>
        <p15:guide id="2" pos="6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18" autoAdjust="0"/>
    <p:restoredTop sz="96187" autoAdjust="0"/>
  </p:normalViewPr>
  <p:slideViewPr>
    <p:cSldViewPr showGuides="1">
      <p:cViewPr varScale="1">
        <p:scale>
          <a:sx n="69" d="100"/>
          <a:sy n="69" d="100"/>
        </p:scale>
        <p:origin x="3594" y="84"/>
      </p:cViewPr>
      <p:guideLst>
        <p:guide orient="horz" pos="3311"/>
        <p:guide pos="6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8" tIns="45714" rIns="91428" bIns="45714" rtlCol="0"/>
          <a:lstStyle>
            <a:lvl1pPr algn="r">
              <a:defRPr sz="1200"/>
            </a:lvl1pPr>
          </a:lstStyle>
          <a:p>
            <a:fld id="{6B11F9B0-27B8-4359-9FE6-A843A1579D85}"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2046288" y="739775"/>
            <a:ext cx="2643187" cy="37004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28" tIns="45714" rIns="91428"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28" tIns="45714" rIns="91428" bIns="45714" rtlCol="0" anchor="b"/>
          <a:lstStyle>
            <a:lvl1pPr algn="r">
              <a:defRPr sz="1200"/>
            </a:lvl1pPr>
          </a:lstStyle>
          <a:p>
            <a:fld id="{86EA17EC-CCAD-424A-BDD9-65A46700C769}" type="slidenum">
              <a:rPr kumimoji="1" lang="ja-JP" altLang="en-US" smtClean="0"/>
              <a:t>‹#›</a:t>
            </a:fld>
            <a:endParaRPr kumimoji="1" lang="ja-JP" altLang="en-US"/>
          </a:p>
        </p:txBody>
      </p:sp>
    </p:spTree>
    <p:extLst>
      <p:ext uri="{BB962C8B-B14F-4D97-AF65-F5344CB8AC3E}">
        <p14:creationId xmlns:p14="http://schemas.microsoft.com/office/powerpoint/2010/main" val="387019945"/>
      </p:ext>
    </p:extLst>
  </p:cSld>
  <p:clrMap bg1="lt1" tx1="dk1" bg2="lt2" tx2="dk2" accent1="accent1" accent2="accent2" accent3="accent3" accent4="accent4" accent5="accent5" accent6="accent6" hlink="hlink" folHlink="folHlink"/>
  <p:notesStyle>
    <a:lvl1pPr marL="0" algn="l" defTabSz="942564" rtl="0" eaLnBrk="1" latinLnBrk="0" hangingPunct="1">
      <a:defRPr kumimoji="1" sz="1200" kern="1200">
        <a:solidFill>
          <a:schemeClr val="tx1"/>
        </a:solidFill>
        <a:latin typeface="+mn-lt"/>
        <a:ea typeface="+mn-ea"/>
        <a:cs typeface="+mn-cs"/>
      </a:defRPr>
    </a:lvl1pPr>
    <a:lvl2pPr marL="471282" algn="l" defTabSz="942564" rtl="0" eaLnBrk="1" latinLnBrk="0" hangingPunct="1">
      <a:defRPr kumimoji="1" sz="1200" kern="1200">
        <a:solidFill>
          <a:schemeClr val="tx1"/>
        </a:solidFill>
        <a:latin typeface="+mn-lt"/>
        <a:ea typeface="+mn-ea"/>
        <a:cs typeface="+mn-cs"/>
      </a:defRPr>
    </a:lvl2pPr>
    <a:lvl3pPr marL="942564" algn="l" defTabSz="942564" rtl="0" eaLnBrk="1" latinLnBrk="0" hangingPunct="1">
      <a:defRPr kumimoji="1" sz="1200" kern="1200">
        <a:solidFill>
          <a:schemeClr val="tx1"/>
        </a:solidFill>
        <a:latin typeface="+mn-lt"/>
        <a:ea typeface="+mn-ea"/>
        <a:cs typeface="+mn-cs"/>
      </a:defRPr>
    </a:lvl3pPr>
    <a:lvl4pPr marL="1413845" algn="l" defTabSz="942564" rtl="0" eaLnBrk="1" latinLnBrk="0" hangingPunct="1">
      <a:defRPr kumimoji="1" sz="1200" kern="1200">
        <a:solidFill>
          <a:schemeClr val="tx1"/>
        </a:solidFill>
        <a:latin typeface="+mn-lt"/>
        <a:ea typeface="+mn-ea"/>
        <a:cs typeface="+mn-cs"/>
      </a:defRPr>
    </a:lvl4pPr>
    <a:lvl5pPr marL="1885127" algn="l" defTabSz="942564" rtl="0" eaLnBrk="1" latinLnBrk="0" hangingPunct="1">
      <a:defRPr kumimoji="1" sz="1200" kern="1200">
        <a:solidFill>
          <a:schemeClr val="tx1"/>
        </a:solidFill>
        <a:latin typeface="+mn-lt"/>
        <a:ea typeface="+mn-ea"/>
        <a:cs typeface="+mn-cs"/>
      </a:defRPr>
    </a:lvl5pPr>
    <a:lvl6pPr marL="2356409" algn="l" defTabSz="942564" rtl="0" eaLnBrk="1" latinLnBrk="0" hangingPunct="1">
      <a:defRPr kumimoji="1" sz="1200" kern="1200">
        <a:solidFill>
          <a:schemeClr val="tx1"/>
        </a:solidFill>
        <a:latin typeface="+mn-lt"/>
        <a:ea typeface="+mn-ea"/>
        <a:cs typeface="+mn-cs"/>
      </a:defRPr>
    </a:lvl6pPr>
    <a:lvl7pPr marL="2827691" algn="l" defTabSz="942564" rtl="0" eaLnBrk="1" latinLnBrk="0" hangingPunct="1">
      <a:defRPr kumimoji="1" sz="1200" kern="1200">
        <a:solidFill>
          <a:schemeClr val="tx1"/>
        </a:solidFill>
        <a:latin typeface="+mn-lt"/>
        <a:ea typeface="+mn-ea"/>
        <a:cs typeface="+mn-cs"/>
      </a:defRPr>
    </a:lvl7pPr>
    <a:lvl8pPr marL="3298972" algn="l" defTabSz="942564" rtl="0" eaLnBrk="1" latinLnBrk="0" hangingPunct="1">
      <a:defRPr kumimoji="1" sz="1200" kern="1200">
        <a:solidFill>
          <a:schemeClr val="tx1"/>
        </a:solidFill>
        <a:latin typeface="+mn-lt"/>
        <a:ea typeface="+mn-ea"/>
        <a:cs typeface="+mn-cs"/>
      </a:defRPr>
    </a:lvl8pPr>
    <a:lvl9pPr marL="3770254" algn="l" defTabSz="94256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資料</a:t>
            </a:r>
            <a:r>
              <a:rPr kumimoji="1" lang="en-US" altLang="ja-JP" dirty="0" smtClean="0"/>
              <a:t>SOURCE</a:t>
            </a:r>
          </a:p>
          <a:p>
            <a:r>
              <a:rPr kumimoji="1" lang="ja-JP" altLang="en-US" dirty="0" smtClean="0"/>
              <a:t>上段吉沢八景写真：吉沢八景パンフレット</a:t>
            </a:r>
            <a:endParaRPr kumimoji="1" lang="en-US" altLang="ja-JP" dirty="0" smtClean="0"/>
          </a:p>
          <a:p>
            <a:r>
              <a:rPr kumimoji="1" lang="ja-JP" altLang="en-US" dirty="0" smtClean="0"/>
              <a:t>中段写真：訓練中の写真</a:t>
            </a:r>
            <a:endParaRPr kumimoji="1" lang="en-US" altLang="ja-JP" dirty="0" smtClean="0"/>
          </a:p>
          <a:p>
            <a:r>
              <a:rPr kumimoji="1" lang="ja-JP" altLang="en-US" dirty="0" smtClean="0"/>
              <a:t>下段イラスト：土砂</a:t>
            </a:r>
            <a:r>
              <a:rPr kumimoji="1" lang="en-US" altLang="ja-JP" smtClean="0"/>
              <a:t>HM</a:t>
            </a:r>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1</a:t>
            </a:fld>
            <a:endParaRPr kumimoji="1" lang="ja-JP" altLang="en-US"/>
          </a:p>
        </p:txBody>
      </p:sp>
    </p:spTree>
    <p:extLst>
      <p:ext uri="{BB962C8B-B14F-4D97-AF65-F5344CB8AC3E}">
        <p14:creationId xmlns:p14="http://schemas.microsoft.com/office/powerpoint/2010/main" val="120069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内容</a:t>
            </a:r>
            <a:r>
              <a:rPr kumimoji="1" lang="en-US" altLang="ja-JP" dirty="0" smtClean="0"/>
              <a:t>SOURCE</a:t>
            </a:r>
          </a:p>
          <a:p>
            <a:r>
              <a:rPr kumimoji="1" lang="ja-JP" altLang="en-US" dirty="0" smtClean="0"/>
              <a:t>左上：イラスト</a:t>
            </a:r>
            <a:r>
              <a:rPr kumimoji="1" lang="en-US" altLang="ja-JP" dirty="0" smtClean="0"/>
              <a:t>…</a:t>
            </a:r>
            <a:r>
              <a:rPr kumimoji="1" lang="ja-JP" altLang="en-US" dirty="0" smtClean="0"/>
              <a:t>土砂</a:t>
            </a:r>
            <a:r>
              <a:rPr kumimoji="1" lang="en-US" altLang="ja-JP" dirty="0" smtClean="0"/>
              <a:t>HM</a:t>
            </a:r>
            <a:r>
              <a:rPr kumimoji="1" lang="ja-JP" altLang="en-US" dirty="0" smtClean="0"/>
              <a:t>　／　３点のポイント</a:t>
            </a:r>
            <a:r>
              <a:rPr kumimoji="1" lang="en-US" altLang="ja-JP" dirty="0" smtClean="0"/>
              <a:t>…</a:t>
            </a:r>
            <a:r>
              <a:rPr kumimoji="1" lang="ja-JP" altLang="en-US" dirty="0" smtClean="0"/>
              <a:t>長谷川課長代理復命票</a:t>
            </a:r>
            <a:endParaRPr kumimoji="1" lang="en-US" altLang="ja-JP" dirty="0" smtClean="0"/>
          </a:p>
          <a:p>
            <a:endParaRPr kumimoji="1" lang="en-US" altLang="ja-JP" dirty="0" smtClean="0"/>
          </a:p>
          <a:p>
            <a:r>
              <a:rPr kumimoji="1" lang="ja-JP" altLang="en-US" dirty="0" smtClean="0"/>
              <a:t>右上：３０ｍｍ</a:t>
            </a:r>
            <a:r>
              <a:rPr kumimoji="1" lang="en-US" altLang="ja-JP" dirty="0" smtClean="0"/>
              <a:t>/</a:t>
            </a:r>
            <a:r>
              <a:rPr kumimoji="1" lang="ja-JP" altLang="en-US" dirty="0" err="1" smtClean="0"/>
              <a:t>ｈ</a:t>
            </a:r>
            <a:r>
              <a:rPr kumimoji="1" lang="ja-JP" altLang="en-US" dirty="0" smtClean="0"/>
              <a:t>を挙げた理由</a:t>
            </a:r>
            <a:r>
              <a:rPr kumimoji="1" lang="en-US" altLang="ja-JP" dirty="0" smtClean="0"/>
              <a:t>…</a:t>
            </a:r>
          </a:p>
          <a:p>
            <a:r>
              <a:rPr kumimoji="1" lang="ja-JP" altLang="en-US" dirty="0" smtClean="0"/>
              <a:t>・小規模のがけ崩れが始まる、災害の起きるおそれがある（気象庁）</a:t>
            </a:r>
            <a:endParaRPr kumimoji="1" lang="en-US" altLang="ja-JP" dirty="0" smtClean="0"/>
          </a:p>
          <a:p>
            <a:r>
              <a:rPr kumimoji="1" lang="ja-JP" altLang="en-US" dirty="0" smtClean="0"/>
              <a:t>・大雨注意報の基準である→（変更があることを知覚し、）注意報級の雨量である</a:t>
            </a:r>
            <a:endParaRPr kumimoji="1" lang="en-US" altLang="ja-JP" dirty="0" smtClean="0"/>
          </a:p>
          <a:p>
            <a:r>
              <a:rPr kumimoji="1" lang="ja-JP" altLang="en-US" dirty="0" smtClean="0"/>
              <a:t>・土砂災害防止広報センターウェブページでは、２０ｍｍ</a:t>
            </a:r>
            <a:r>
              <a:rPr kumimoji="1" lang="en-US" altLang="ja-JP" dirty="0" smtClean="0"/>
              <a:t>/</a:t>
            </a:r>
            <a:r>
              <a:rPr kumimoji="1" lang="ja-JP" altLang="en-US" dirty="0" err="1" smtClean="0"/>
              <a:t>ｈ</a:t>
            </a:r>
            <a:r>
              <a:rPr kumimoji="1" lang="ja-JP" altLang="en-US" dirty="0" smtClean="0"/>
              <a:t>以上で注意としているが</a:t>
            </a:r>
            <a:r>
              <a:rPr kumimoji="1" lang="en-US" altLang="ja-JP" dirty="0" smtClean="0"/>
              <a:t>…</a:t>
            </a:r>
          </a:p>
          <a:p>
            <a:endParaRPr kumimoji="1" lang="en-US" altLang="ja-JP" dirty="0" smtClean="0"/>
          </a:p>
          <a:p>
            <a:r>
              <a:rPr kumimoji="1" lang="ja-JP" altLang="en-US" dirty="0" smtClean="0"/>
              <a:t>下半：土砂災害防止広報センター</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2</a:t>
            </a:fld>
            <a:endParaRPr kumimoji="1" lang="ja-JP" altLang="en-US" dirty="0"/>
          </a:p>
        </p:txBody>
      </p:sp>
    </p:spTree>
    <p:extLst>
      <p:ext uri="{BB962C8B-B14F-4D97-AF65-F5344CB8AC3E}">
        <p14:creationId xmlns:p14="http://schemas.microsoft.com/office/powerpoint/2010/main" val="405126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資料ＳＯＵＲＣＥ</a:t>
            </a:r>
            <a:endParaRPr kumimoji="1" lang="en-US" altLang="ja-JP" dirty="0" smtClean="0"/>
          </a:p>
          <a:p>
            <a:r>
              <a:rPr kumimoji="1" lang="ja-JP" altLang="en-US" dirty="0" smtClean="0"/>
              <a:t>上段：</a:t>
            </a:r>
            <a:endParaRPr kumimoji="1" lang="en-US" altLang="ja-JP" dirty="0" smtClean="0"/>
          </a:p>
          <a:p>
            <a:r>
              <a:rPr kumimoji="1" lang="ja-JP" altLang="en-US" dirty="0" smtClean="0"/>
              <a:t>イラスト</a:t>
            </a:r>
            <a:r>
              <a:rPr kumimoji="1" lang="en-US" altLang="ja-JP" dirty="0" smtClean="0"/>
              <a:t>…</a:t>
            </a:r>
            <a:r>
              <a:rPr kumimoji="1" lang="ja-JP" altLang="en-US" dirty="0" smtClean="0"/>
              <a:t>県・政令市パンフレット</a:t>
            </a:r>
            <a:endParaRPr kumimoji="1" lang="en-US" altLang="ja-JP" dirty="0" smtClean="0"/>
          </a:p>
          <a:p>
            <a:r>
              <a:rPr kumimoji="1" lang="ja-JP" altLang="en-US" dirty="0" smtClean="0"/>
              <a:t>水平避難定義</a:t>
            </a:r>
            <a:r>
              <a:rPr kumimoji="1" lang="en-US" altLang="ja-JP" dirty="0" smtClean="0"/>
              <a:t>…</a:t>
            </a:r>
            <a:r>
              <a:rPr kumimoji="1" lang="ja-JP" altLang="en-US" dirty="0" smtClean="0"/>
              <a:t>自己流</a:t>
            </a:r>
            <a:endParaRPr kumimoji="1" lang="en-US" altLang="ja-JP" dirty="0" smtClean="0"/>
          </a:p>
          <a:p>
            <a:r>
              <a:rPr kumimoji="1" lang="ja-JP" altLang="en-US" dirty="0" smtClean="0"/>
              <a:t>水平避難</a:t>
            </a:r>
            <a:r>
              <a:rPr kumimoji="1" lang="en-US" altLang="ja-JP" dirty="0" smtClean="0"/>
              <a:t>(</a:t>
            </a:r>
            <a:r>
              <a:rPr kumimoji="1" lang="ja-JP" altLang="en-US" dirty="0" smtClean="0"/>
              <a:t>例</a:t>
            </a:r>
            <a:r>
              <a:rPr kumimoji="1" lang="en-US" altLang="ja-JP" dirty="0" smtClean="0"/>
              <a:t>)…</a:t>
            </a:r>
            <a:r>
              <a:rPr kumimoji="1" lang="ja-JP" altLang="en-US" dirty="0" smtClean="0"/>
              <a:t>県・政令市パンフレット</a:t>
            </a:r>
            <a:endParaRPr kumimoji="1" lang="en-US" altLang="ja-JP" dirty="0" smtClean="0"/>
          </a:p>
          <a:p>
            <a:r>
              <a:rPr kumimoji="1" lang="ja-JP" altLang="en-US" dirty="0" smtClean="0"/>
              <a:t>水平</a:t>
            </a:r>
            <a:r>
              <a:rPr kumimoji="1" lang="en-US" altLang="ja-JP" dirty="0" smtClean="0"/>
              <a:t>※</a:t>
            </a:r>
            <a:r>
              <a:rPr kumimoji="1" lang="ja-JP" altLang="en-US" dirty="0" smtClean="0"/>
              <a:t>イエローレッド定義</a:t>
            </a:r>
            <a:r>
              <a:rPr kumimoji="1" lang="en-US" altLang="ja-JP" dirty="0" smtClean="0"/>
              <a:t>…</a:t>
            </a:r>
            <a:r>
              <a:rPr kumimoji="1" lang="ja-JP" altLang="en-US" dirty="0" smtClean="0"/>
              <a:t>土砂</a:t>
            </a:r>
            <a:r>
              <a:rPr kumimoji="1" lang="en-US" altLang="ja-JP" dirty="0" smtClean="0"/>
              <a:t>HM</a:t>
            </a:r>
          </a:p>
          <a:p>
            <a:r>
              <a:rPr kumimoji="1" lang="ja-JP" altLang="en-US" dirty="0" smtClean="0"/>
              <a:t>垂直定義</a:t>
            </a:r>
            <a:r>
              <a:rPr kumimoji="1" lang="en-US" altLang="ja-JP" dirty="0" smtClean="0"/>
              <a:t>…</a:t>
            </a:r>
            <a:r>
              <a:rPr kumimoji="1" lang="ja-JP" altLang="en-US" dirty="0" smtClean="0"/>
              <a:t>自己流</a:t>
            </a:r>
            <a:endParaRPr kumimoji="1" lang="en-US" altLang="ja-JP" dirty="0" smtClean="0"/>
          </a:p>
          <a:p>
            <a:r>
              <a:rPr kumimoji="1" lang="ja-JP" altLang="en-US" dirty="0" smtClean="0"/>
              <a:t>垂直</a:t>
            </a:r>
            <a:r>
              <a:rPr kumimoji="1" lang="en-US" altLang="ja-JP" dirty="0" smtClean="0"/>
              <a:t>(</a:t>
            </a:r>
            <a:r>
              <a:rPr kumimoji="1" lang="ja-JP" altLang="en-US" dirty="0" smtClean="0"/>
              <a:t>例</a:t>
            </a:r>
            <a:r>
              <a:rPr kumimoji="1" lang="en-US" altLang="ja-JP" dirty="0" smtClean="0"/>
              <a:t>)…</a:t>
            </a:r>
            <a:r>
              <a:rPr kumimoji="1" lang="ja-JP" altLang="en-US" dirty="0" smtClean="0"/>
              <a:t>自己流</a:t>
            </a:r>
            <a:endParaRPr kumimoji="1" lang="en-US" altLang="ja-JP" dirty="0" smtClean="0"/>
          </a:p>
          <a:p>
            <a:endParaRPr kumimoji="1" lang="en-US" altLang="ja-JP" dirty="0" smtClean="0"/>
          </a:p>
          <a:p>
            <a:r>
              <a:rPr kumimoji="1" lang="ja-JP" altLang="en-US" dirty="0" smtClean="0"/>
              <a:t>◆中段</a:t>
            </a:r>
            <a:endParaRPr kumimoji="1" lang="en-US" altLang="ja-JP" dirty="0" smtClean="0"/>
          </a:p>
          <a:p>
            <a:r>
              <a:rPr kumimoji="1" lang="ja-JP" altLang="en-US" dirty="0" smtClean="0"/>
              <a:t>左枠：県・政令市パンフレット</a:t>
            </a:r>
            <a:endParaRPr kumimoji="1" lang="en-US" altLang="ja-JP" dirty="0" smtClean="0"/>
          </a:p>
          <a:p>
            <a:r>
              <a:rPr kumimoji="1" lang="ja-JP" altLang="en-US" dirty="0" smtClean="0"/>
              <a:t>左枠外：自己流</a:t>
            </a:r>
            <a:endParaRPr kumimoji="1" lang="en-US" altLang="ja-JP" dirty="0" smtClean="0"/>
          </a:p>
          <a:p>
            <a:r>
              <a:rPr kumimoji="1" lang="ja-JP" altLang="en-US" dirty="0" smtClean="0"/>
              <a:t>右枠：気象庁ウェブページ、土砂警のみ土砂</a:t>
            </a:r>
            <a:r>
              <a:rPr kumimoji="1" lang="en-US" altLang="ja-JP" dirty="0" smtClean="0"/>
              <a:t>HM+</a:t>
            </a:r>
            <a:r>
              <a:rPr kumimoji="1" lang="ja-JP" altLang="en-US" dirty="0" smtClean="0"/>
              <a:t>自己流</a:t>
            </a:r>
            <a:endParaRPr kumimoji="1" lang="en-US" altLang="ja-JP" dirty="0" smtClean="0"/>
          </a:p>
          <a:p>
            <a:endParaRPr kumimoji="1" lang="en-US" altLang="ja-JP" dirty="0" smtClean="0"/>
          </a:p>
          <a:p>
            <a:r>
              <a:rPr kumimoji="1" lang="ja-JP" altLang="en-US" dirty="0" smtClean="0"/>
              <a:t>◆下段</a:t>
            </a:r>
            <a:endParaRPr kumimoji="1" lang="en-US" altLang="ja-JP" dirty="0" smtClean="0"/>
          </a:p>
          <a:p>
            <a:r>
              <a:rPr kumimoji="1" lang="ja-JP" altLang="en-US" dirty="0" smtClean="0"/>
              <a:t>イラスト：</a:t>
            </a:r>
            <a:r>
              <a:rPr kumimoji="1" lang="en-US" altLang="ja-JP" dirty="0" smtClean="0"/>
              <a:t>TV</a:t>
            </a:r>
            <a:r>
              <a:rPr kumimoji="1" lang="ja-JP" altLang="en-US" dirty="0" smtClean="0"/>
              <a:t>は気象庁、</a:t>
            </a:r>
            <a:r>
              <a:rPr kumimoji="1" lang="en-US" altLang="ja-JP" dirty="0" smtClean="0"/>
              <a:t>QR</a:t>
            </a:r>
            <a:r>
              <a:rPr kumimoji="1" lang="ja-JP" altLang="en-US" dirty="0" smtClean="0"/>
              <a:t>は災害対策課既存、検索は土砂</a:t>
            </a:r>
            <a:r>
              <a:rPr kumimoji="1" lang="en-US" altLang="ja-JP" dirty="0" smtClean="0"/>
              <a:t>HM</a:t>
            </a:r>
            <a:r>
              <a:rPr kumimoji="1" lang="ja-JP" altLang="en-US" dirty="0" smtClean="0"/>
              <a:t>修正、その他画像はウェブページ「いらすとや」</a:t>
            </a:r>
            <a:endParaRPr kumimoji="1" lang="en-US" altLang="ja-JP" dirty="0" smtClean="0"/>
          </a:p>
          <a:p>
            <a:r>
              <a:rPr kumimoji="1" lang="ja-JP" altLang="en-US" dirty="0" smtClean="0"/>
              <a:t>ラジオ：自己流</a:t>
            </a:r>
            <a:endParaRPr kumimoji="1" lang="en-US" altLang="ja-JP" dirty="0" smtClean="0"/>
          </a:p>
          <a:p>
            <a:r>
              <a:rPr kumimoji="1" lang="ja-JP" altLang="en-US" dirty="0" smtClean="0"/>
              <a:t>メール：自己流</a:t>
            </a:r>
            <a:endParaRPr kumimoji="1" lang="en-US" altLang="ja-JP" dirty="0" smtClean="0"/>
          </a:p>
          <a:p>
            <a:r>
              <a:rPr kumimoji="1" lang="ja-JP" altLang="en-US" dirty="0" smtClean="0"/>
              <a:t>インターネット：自己流</a:t>
            </a:r>
            <a:endParaRPr kumimoji="1" lang="en-US" altLang="ja-JP" dirty="0" smtClean="0"/>
          </a:p>
          <a:p>
            <a:r>
              <a:rPr kumimoji="1" lang="ja-JP" altLang="en-US" dirty="0" smtClean="0"/>
              <a:t>テレビ：自己流</a:t>
            </a:r>
            <a:endParaRPr kumimoji="1" lang="en-US" altLang="ja-JP" dirty="0" smtClean="0"/>
          </a:p>
          <a:p>
            <a:r>
              <a:rPr kumimoji="1" lang="ja-JP" altLang="en-US" dirty="0" smtClean="0"/>
              <a:t>　　　　デジタル</a:t>
            </a:r>
            <a:r>
              <a:rPr kumimoji="1" lang="en-US" altLang="ja-JP" dirty="0" smtClean="0"/>
              <a:t>002ch</a:t>
            </a:r>
            <a:r>
              <a:rPr kumimoji="1" lang="ja-JP" altLang="en-US" dirty="0" smtClean="0"/>
              <a:t>は、土砂の回覧チラシには</a:t>
            </a:r>
            <a:r>
              <a:rPr kumimoji="1" lang="en-US" altLang="ja-JP" dirty="0" smtClean="0"/>
              <a:t>003</a:t>
            </a:r>
            <a:r>
              <a:rPr kumimoji="1" lang="ja-JP" altLang="en-US" dirty="0" smtClean="0"/>
              <a:t>と書いてあったが</a:t>
            </a:r>
            <a:r>
              <a:rPr kumimoji="1" lang="en-US" altLang="ja-JP" dirty="0" smtClean="0"/>
              <a:t>…</a:t>
            </a:r>
          </a:p>
          <a:p>
            <a:r>
              <a:rPr kumimoji="1" lang="ja-JP" altLang="en-US" dirty="0" smtClean="0"/>
              <a:t>電話：自己流</a:t>
            </a:r>
            <a:endParaRPr kumimoji="1" lang="en-US" altLang="ja-JP" dirty="0" smtClean="0"/>
          </a:p>
          <a:p>
            <a:r>
              <a:rPr kumimoji="1" lang="ja-JP" altLang="en-US" dirty="0" smtClean="0"/>
              <a:t>防災無線：自己流</a:t>
            </a:r>
            <a:endParaRPr kumimoji="1" lang="en-US" altLang="ja-JP" dirty="0" smtClean="0"/>
          </a:p>
          <a:p>
            <a:r>
              <a:rPr kumimoji="1" lang="ja-JP" altLang="en-US" dirty="0" smtClean="0"/>
              <a:t>ツイッター：自己流</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3</a:t>
            </a:fld>
            <a:endParaRPr kumimoji="1" lang="ja-JP" altLang="en-US" dirty="0"/>
          </a:p>
        </p:txBody>
      </p:sp>
    </p:spTree>
    <p:extLst>
      <p:ext uri="{BB962C8B-B14F-4D97-AF65-F5344CB8AC3E}">
        <p14:creationId xmlns:p14="http://schemas.microsoft.com/office/powerpoint/2010/main" val="405126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4</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5</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6</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内容</a:t>
            </a:r>
            <a:r>
              <a:rPr kumimoji="1" lang="en-US" altLang="ja-JP" dirty="0" smtClean="0"/>
              <a:t>SOURCE</a:t>
            </a:r>
          </a:p>
          <a:p>
            <a:r>
              <a:rPr kumimoji="1" lang="ja-JP" altLang="en-US" dirty="0" smtClean="0"/>
              <a:t>品物：ひらつか防災ガイドブック、内水</a:t>
            </a:r>
            <a:r>
              <a:rPr kumimoji="1" lang="en-US" altLang="ja-JP" dirty="0" smtClean="0"/>
              <a:t>HM</a:t>
            </a:r>
            <a:r>
              <a:rPr kumimoji="1" lang="ja-JP" altLang="en-US" smtClean="0"/>
              <a:t>他</a:t>
            </a:r>
            <a:endParaRPr kumimoji="1" lang="en-US" altLang="ja-JP" dirty="0" smtClean="0"/>
          </a:p>
          <a:p>
            <a:r>
              <a:rPr kumimoji="1" lang="ja-JP" altLang="en-US" dirty="0" smtClean="0"/>
              <a:t>イラスト：ウェブページ「いらすとや」他</a:t>
            </a:r>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8</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内容</a:t>
            </a:r>
            <a:r>
              <a:rPr kumimoji="1" lang="en-US" altLang="ja-JP" dirty="0" smtClean="0"/>
              <a:t>SOURCE</a:t>
            </a:r>
            <a:r>
              <a:rPr kumimoji="1" lang="ja-JP" altLang="en-US" dirty="0" smtClean="0"/>
              <a:t>：</a:t>
            </a:r>
            <a:r>
              <a:rPr kumimoji="1" lang="en-US" altLang="ja-JP" dirty="0" smtClean="0"/>
              <a:t>H27</a:t>
            </a:r>
            <a:r>
              <a:rPr kumimoji="1" lang="ja-JP" altLang="en-US" smtClean="0"/>
              <a:t>グループ討論結果を参考に一部修正加筆</a:t>
            </a:r>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9</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10</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8" y="3131531"/>
            <a:ext cx="6120765" cy="216080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80135" y="5712355"/>
            <a:ext cx="5040630" cy="2576159"/>
          </a:xfrm>
        </p:spPr>
        <p:txBody>
          <a:bodyPr/>
          <a:lstStyle>
            <a:lvl1pPr marL="0" indent="0" algn="ctr">
              <a:buNone/>
              <a:defRPr>
                <a:solidFill>
                  <a:schemeClr val="tx1">
                    <a:tint val="75000"/>
                  </a:schemeClr>
                </a:solidFill>
              </a:defRPr>
            </a:lvl1pPr>
            <a:lvl2pPr marL="471282" indent="0" algn="ctr">
              <a:buNone/>
              <a:defRPr>
                <a:solidFill>
                  <a:schemeClr val="tx1">
                    <a:tint val="75000"/>
                  </a:schemeClr>
                </a:solidFill>
              </a:defRPr>
            </a:lvl2pPr>
            <a:lvl3pPr marL="942564" indent="0" algn="ctr">
              <a:buNone/>
              <a:defRPr>
                <a:solidFill>
                  <a:schemeClr val="tx1">
                    <a:tint val="75000"/>
                  </a:schemeClr>
                </a:solidFill>
              </a:defRPr>
            </a:lvl3pPr>
            <a:lvl4pPr marL="1413845" indent="0" algn="ctr">
              <a:buNone/>
              <a:defRPr>
                <a:solidFill>
                  <a:schemeClr val="tx1">
                    <a:tint val="75000"/>
                  </a:schemeClr>
                </a:solidFill>
              </a:defRPr>
            </a:lvl4pPr>
            <a:lvl5pPr marL="1885127" indent="0" algn="ctr">
              <a:buNone/>
              <a:defRPr>
                <a:solidFill>
                  <a:schemeClr val="tx1">
                    <a:tint val="75000"/>
                  </a:schemeClr>
                </a:solidFill>
              </a:defRPr>
            </a:lvl5pPr>
            <a:lvl6pPr marL="2356409" indent="0" algn="ctr">
              <a:buNone/>
              <a:defRPr>
                <a:solidFill>
                  <a:schemeClr val="tx1">
                    <a:tint val="75000"/>
                  </a:schemeClr>
                </a:solidFill>
              </a:defRPr>
            </a:lvl6pPr>
            <a:lvl7pPr marL="2827691" indent="0" algn="ctr">
              <a:buNone/>
              <a:defRPr>
                <a:solidFill>
                  <a:schemeClr val="tx1">
                    <a:tint val="75000"/>
                  </a:schemeClr>
                </a:solidFill>
              </a:defRPr>
            </a:lvl7pPr>
            <a:lvl8pPr marL="3298972" indent="0" algn="ctr">
              <a:buNone/>
              <a:defRPr>
                <a:solidFill>
                  <a:schemeClr val="tx1">
                    <a:tint val="75000"/>
                  </a:schemeClr>
                </a:solidFill>
              </a:defRPr>
            </a:lvl8pPr>
            <a:lvl9pPr marL="3770254"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102933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187604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15489" y="539035"/>
            <a:ext cx="1215152" cy="1146671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70034" y="539035"/>
            <a:ext cx="3525441" cy="1146671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375163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39960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2" y="6477735"/>
            <a:ext cx="6120765" cy="2002124"/>
          </a:xfrm>
        </p:spPr>
        <p:txBody>
          <a:bodyPr anchor="t"/>
          <a:lstStyle>
            <a:lvl1pPr algn="l">
              <a:defRPr sz="41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68822" y="4272601"/>
            <a:ext cx="6120765" cy="2205135"/>
          </a:xfrm>
        </p:spPr>
        <p:txBody>
          <a:bodyPr anchor="b"/>
          <a:lstStyle>
            <a:lvl1pPr marL="0" indent="0">
              <a:buNone/>
              <a:defRPr sz="2100">
                <a:solidFill>
                  <a:schemeClr val="tx1">
                    <a:tint val="75000"/>
                  </a:schemeClr>
                </a:solidFill>
              </a:defRPr>
            </a:lvl1pPr>
            <a:lvl2pPr marL="471282" indent="0">
              <a:buNone/>
              <a:defRPr sz="1900">
                <a:solidFill>
                  <a:schemeClr val="tx1">
                    <a:tint val="75000"/>
                  </a:schemeClr>
                </a:solidFill>
              </a:defRPr>
            </a:lvl2pPr>
            <a:lvl3pPr marL="942564" indent="0">
              <a:buNone/>
              <a:defRPr sz="1600">
                <a:solidFill>
                  <a:schemeClr val="tx1">
                    <a:tint val="75000"/>
                  </a:schemeClr>
                </a:solidFill>
              </a:defRPr>
            </a:lvl3pPr>
            <a:lvl4pPr marL="1413845" indent="0">
              <a:buNone/>
              <a:defRPr sz="1400">
                <a:solidFill>
                  <a:schemeClr val="tx1">
                    <a:tint val="75000"/>
                  </a:schemeClr>
                </a:solidFill>
              </a:defRPr>
            </a:lvl4pPr>
            <a:lvl5pPr marL="1885127" indent="0">
              <a:buNone/>
              <a:defRPr sz="1400">
                <a:solidFill>
                  <a:schemeClr val="tx1">
                    <a:tint val="75000"/>
                  </a:schemeClr>
                </a:solidFill>
              </a:defRPr>
            </a:lvl5pPr>
            <a:lvl6pPr marL="2356409" indent="0">
              <a:buNone/>
              <a:defRPr sz="1400">
                <a:solidFill>
                  <a:schemeClr val="tx1">
                    <a:tint val="75000"/>
                  </a:schemeClr>
                </a:solidFill>
              </a:defRPr>
            </a:lvl6pPr>
            <a:lvl7pPr marL="2827691" indent="0">
              <a:buNone/>
              <a:defRPr sz="1400">
                <a:solidFill>
                  <a:schemeClr val="tx1">
                    <a:tint val="75000"/>
                  </a:schemeClr>
                </a:solidFill>
              </a:defRPr>
            </a:lvl7pPr>
            <a:lvl8pPr marL="3298972" indent="0">
              <a:buNone/>
              <a:defRPr sz="1400">
                <a:solidFill>
                  <a:schemeClr val="tx1">
                    <a:tint val="75000"/>
                  </a:schemeClr>
                </a:solidFill>
              </a:defRPr>
            </a:lvl8pPr>
            <a:lvl9pPr marL="3770254"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90121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0035" y="3136195"/>
            <a:ext cx="2370296" cy="886955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760347" y="3136195"/>
            <a:ext cx="2370296" cy="886955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174379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403692"/>
            <a:ext cx="6480810" cy="1680104"/>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6" y="2256474"/>
            <a:ext cx="3181648" cy="940391"/>
          </a:xfrm>
        </p:spPr>
        <p:txBody>
          <a:bodyPr anchor="b"/>
          <a:lstStyle>
            <a:lvl1pPr marL="0" indent="0">
              <a:buNone/>
              <a:defRPr sz="2500" b="1"/>
            </a:lvl1pPr>
            <a:lvl2pPr marL="471282" indent="0">
              <a:buNone/>
              <a:defRPr sz="2100" b="1"/>
            </a:lvl2pPr>
            <a:lvl3pPr marL="942564" indent="0">
              <a:buNone/>
              <a:defRPr sz="1900" b="1"/>
            </a:lvl3pPr>
            <a:lvl4pPr marL="1413845" indent="0">
              <a:buNone/>
              <a:defRPr sz="1600" b="1"/>
            </a:lvl4pPr>
            <a:lvl5pPr marL="1885127" indent="0">
              <a:buNone/>
              <a:defRPr sz="1600" b="1"/>
            </a:lvl5pPr>
            <a:lvl6pPr marL="2356409" indent="0">
              <a:buNone/>
              <a:defRPr sz="1600" b="1"/>
            </a:lvl6pPr>
            <a:lvl7pPr marL="2827691" indent="0">
              <a:buNone/>
              <a:defRPr sz="1600" b="1"/>
            </a:lvl7pPr>
            <a:lvl8pPr marL="3298972" indent="0">
              <a:buNone/>
              <a:defRPr sz="1600" b="1"/>
            </a:lvl8pPr>
            <a:lvl9pPr marL="3770254"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60046" y="3196865"/>
            <a:ext cx="3181648" cy="580802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657958" y="2256474"/>
            <a:ext cx="3182898" cy="940391"/>
          </a:xfrm>
        </p:spPr>
        <p:txBody>
          <a:bodyPr anchor="b"/>
          <a:lstStyle>
            <a:lvl1pPr marL="0" indent="0">
              <a:buNone/>
              <a:defRPr sz="2500" b="1"/>
            </a:lvl1pPr>
            <a:lvl2pPr marL="471282" indent="0">
              <a:buNone/>
              <a:defRPr sz="2100" b="1"/>
            </a:lvl2pPr>
            <a:lvl3pPr marL="942564" indent="0">
              <a:buNone/>
              <a:defRPr sz="1900" b="1"/>
            </a:lvl3pPr>
            <a:lvl4pPr marL="1413845" indent="0">
              <a:buNone/>
              <a:defRPr sz="1600" b="1"/>
            </a:lvl4pPr>
            <a:lvl5pPr marL="1885127" indent="0">
              <a:buNone/>
              <a:defRPr sz="1600" b="1"/>
            </a:lvl5pPr>
            <a:lvl6pPr marL="2356409" indent="0">
              <a:buNone/>
              <a:defRPr sz="1600" b="1"/>
            </a:lvl6pPr>
            <a:lvl7pPr marL="2827691" indent="0">
              <a:buNone/>
              <a:defRPr sz="1600" b="1"/>
            </a:lvl7pPr>
            <a:lvl8pPr marL="3298972" indent="0">
              <a:buNone/>
              <a:defRPr sz="1600" b="1"/>
            </a:lvl8pPr>
            <a:lvl9pPr marL="3770254"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657958" y="3196865"/>
            <a:ext cx="3182898" cy="580802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365679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251036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278696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401359"/>
            <a:ext cx="2369047" cy="1708106"/>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815352" y="401359"/>
            <a:ext cx="4025504" cy="8603535"/>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60046" y="2109465"/>
            <a:ext cx="2369047" cy="6895428"/>
          </a:xfrm>
        </p:spPr>
        <p:txBody>
          <a:bodyPr/>
          <a:lstStyle>
            <a:lvl1pPr marL="0" indent="0">
              <a:buNone/>
              <a:defRPr sz="1400"/>
            </a:lvl1pPr>
            <a:lvl2pPr marL="471282" indent="0">
              <a:buNone/>
              <a:defRPr sz="1200"/>
            </a:lvl2pPr>
            <a:lvl3pPr marL="942564" indent="0">
              <a:buNone/>
              <a:defRPr sz="1000"/>
            </a:lvl3pPr>
            <a:lvl4pPr marL="1413845" indent="0">
              <a:buNone/>
              <a:defRPr sz="900"/>
            </a:lvl4pPr>
            <a:lvl5pPr marL="1885127" indent="0">
              <a:buNone/>
              <a:defRPr sz="900"/>
            </a:lvl5pPr>
            <a:lvl6pPr marL="2356409" indent="0">
              <a:buNone/>
              <a:defRPr sz="900"/>
            </a:lvl6pPr>
            <a:lvl7pPr marL="2827691" indent="0">
              <a:buNone/>
              <a:defRPr sz="900"/>
            </a:lvl7pPr>
            <a:lvl8pPr marL="3298972" indent="0">
              <a:buNone/>
              <a:defRPr sz="900"/>
            </a:lvl8pPr>
            <a:lvl9pPr marL="3770254"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370840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056438"/>
            <a:ext cx="4320540" cy="833053"/>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11427" y="900722"/>
            <a:ext cx="4320540" cy="6048375"/>
          </a:xfrm>
        </p:spPr>
        <p:txBody>
          <a:bodyPr/>
          <a:lstStyle>
            <a:lvl1pPr marL="0" indent="0">
              <a:buNone/>
              <a:defRPr sz="3300"/>
            </a:lvl1pPr>
            <a:lvl2pPr marL="471282" indent="0">
              <a:buNone/>
              <a:defRPr sz="2900"/>
            </a:lvl2pPr>
            <a:lvl3pPr marL="942564" indent="0">
              <a:buNone/>
              <a:defRPr sz="2500"/>
            </a:lvl3pPr>
            <a:lvl4pPr marL="1413845" indent="0">
              <a:buNone/>
              <a:defRPr sz="2100"/>
            </a:lvl4pPr>
            <a:lvl5pPr marL="1885127" indent="0">
              <a:buNone/>
              <a:defRPr sz="2100"/>
            </a:lvl5pPr>
            <a:lvl6pPr marL="2356409" indent="0">
              <a:buNone/>
              <a:defRPr sz="2100"/>
            </a:lvl6pPr>
            <a:lvl7pPr marL="2827691" indent="0">
              <a:buNone/>
              <a:defRPr sz="2100"/>
            </a:lvl7pPr>
            <a:lvl8pPr marL="3298972" indent="0">
              <a:buNone/>
              <a:defRPr sz="2100"/>
            </a:lvl8pPr>
            <a:lvl9pPr marL="3770254" indent="0">
              <a:buNone/>
              <a:defRPr sz="2100"/>
            </a:lvl9pPr>
          </a:lstStyle>
          <a:p>
            <a:endParaRPr kumimoji="1" lang="ja-JP" altLang="en-US"/>
          </a:p>
        </p:txBody>
      </p:sp>
      <p:sp>
        <p:nvSpPr>
          <p:cNvPr id="4" name="テキスト プレースホルダー 3"/>
          <p:cNvSpPr>
            <a:spLocks noGrp="1"/>
          </p:cNvSpPr>
          <p:nvPr>
            <p:ph type="body" sz="half" idx="2"/>
          </p:nvPr>
        </p:nvSpPr>
        <p:spPr>
          <a:xfrm>
            <a:off x="1411427" y="7889491"/>
            <a:ext cx="4320540" cy="1183072"/>
          </a:xfrm>
        </p:spPr>
        <p:txBody>
          <a:bodyPr/>
          <a:lstStyle>
            <a:lvl1pPr marL="0" indent="0">
              <a:buNone/>
              <a:defRPr sz="1400"/>
            </a:lvl1pPr>
            <a:lvl2pPr marL="471282" indent="0">
              <a:buNone/>
              <a:defRPr sz="1200"/>
            </a:lvl2pPr>
            <a:lvl3pPr marL="942564" indent="0">
              <a:buNone/>
              <a:defRPr sz="1000"/>
            </a:lvl3pPr>
            <a:lvl4pPr marL="1413845" indent="0">
              <a:buNone/>
              <a:defRPr sz="900"/>
            </a:lvl4pPr>
            <a:lvl5pPr marL="1885127" indent="0">
              <a:buNone/>
              <a:defRPr sz="900"/>
            </a:lvl5pPr>
            <a:lvl6pPr marL="2356409" indent="0">
              <a:buNone/>
              <a:defRPr sz="900"/>
            </a:lvl6pPr>
            <a:lvl7pPr marL="2827691" indent="0">
              <a:buNone/>
              <a:defRPr sz="900"/>
            </a:lvl7pPr>
            <a:lvl8pPr marL="3298972" indent="0">
              <a:buNone/>
              <a:defRPr sz="900"/>
            </a:lvl8pPr>
            <a:lvl9pPr marL="3770254"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B3CF-636E-4D0B-9445-F137C243F7DB}" type="datetimeFigureOut">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239900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403692"/>
            <a:ext cx="6480810" cy="1680104"/>
          </a:xfrm>
          <a:prstGeom prst="rect">
            <a:avLst/>
          </a:prstGeom>
        </p:spPr>
        <p:txBody>
          <a:bodyPr vert="horz" lIns="94256" tIns="47128" rIns="94256" bIns="4712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5" y="2352148"/>
            <a:ext cx="6480810" cy="6652746"/>
          </a:xfrm>
          <a:prstGeom prst="rect">
            <a:avLst/>
          </a:prstGeom>
        </p:spPr>
        <p:txBody>
          <a:bodyPr vert="horz" lIns="94256" tIns="47128" rIns="94256" bIns="4712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60045" y="9343248"/>
            <a:ext cx="1680210" cy="536699"/>
          </a:xfrm>
          <a:prstGeom prst="rect">
            <a:avLst/>
          </a:prstGeom>
        </p:spPr>
        <p:txBody>
          <a:bodyPr vert="horz" lIns="94256" tIns="47128" rIns="94256" bIns="47128" rtlCol="0" anchor="ctr"/>
          <a:lstStyle>
            <a:lvl1pPr algn="l">
              <a:defRPr sz="1200">
                <a:solidFill>
                  <a:schemeClr val="tx1">
                    <a:tint val="75000"/>
                  </a:schemeClr>
                </a:solidFill>
              </a:defRPr>
            </a:lvl1pPr>
          </a:lstStyle>
          <a:p>
            <a:fld id="{B321B3CF-636E-4D0B-9445-F137C243F7DB}" type="datetimeFigureOut">
              <a:rPr kumimoji="1" lang="ja-JP" altLang="en-US" smtClean="0"/>
              <a:t>2022/1/17</a:t>
            </a:fld>
            <a:endParaRPr kumimoji="1" lang="ja-JP" altLang="en-US"/>
          </a:p>
        </p:txBody>
      </p:sp>
      <p:sp>
        <p:nvSpPr>
          <p:cNvPr id="5" name="フッター プレースホルダー 4"/>
          <p:cNvSpPr>
            <a:spLocks noGrp="1"/>
          </p:cNvSpPr>
          <p:nvPr>
            <p:ph type="ftr" sz="quarter" idx="3"/>
          </p:nvPr>
        </p:nvSpPr>
        <p:spPr>
          <a:xfrm>
            <a:off x="2460308" y="9343248"/>
            <a:ext cx="2280285" cy="536699"/>
          </a:xfrm>
          <a:prstGeom prst="rect">
            <a:avLst/>
          </a:prstGeom>
        </p:spPr>
        <p:txBody>
          <a:bodyPr vert="horz" lIns="94256" tIns="47128" rIns="94256" bIns="47128"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343248"/>
            <a:ext cx="1680210" cy="536699"/>
          </a:xfrm>
          <a:prstGeom prst="rect">
            <a:avLst/>
          </a:prstGeom>
        </p:spPr>
        <p:txBody>
          <a:bodyPr vert="horz" lIns="94256" tIns="47128" rIns="94256" bIns="47128" rtlCol="0" anchor="ctr"/>
          <a:lstStyle>
            <a:lvl1pPr algn="r">
              <a:defRPr sz="1200">
                <a:solidFill>
                  <a:schemeClr val="tx1">
                    <a:tint val="75000"/>
                  </a:schemeClr>
                </a:solidFill>
              </a:defRPr>
            </a:lvl1p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2848653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2564" rtl="0" eaLnBrk="1" latinLnBrk="0" hangingPunct="1">
        <a:spcBef>
          <a:spcPct val="0"/>
        </a:spcBef>
        <a:buNone/>
        <a:defRPr kumimoji="1" sz="4500" kern="1200">
          <a:solidFill>
            <a:schemeClr val="tx1"/>
          </a:solidFill>
          <a:latin typeface="+mj-lt"/>
          <a:ea typeface="+mj-ea"/>
          <a:cs typeface="+mj-cs"/>
        </a:defRPr>
      </a:lvl1pPr>
    </p:titleStyle>
    <p:bodyStyle>
      <a:lvl1pPr marL="353461" indent="-353461" algn="l" defTabSz="942564" rtl="0" eaLnBrk="1" latinLnBrk="0" hangingPunct="1">
        <a:spcBef>
          <a:spcPct val="20000"/>
        </a:spcBef>
        <a:buFont typeface="Arial" panose="020B0604020202020204" pitchFamily="34" charset="0"/>
        <a:buChar char="•"/>
        <a:defRPr kumimoji="1" sz="3300" kern="1200">
          <a:solidFill>
            <a:schemeClr val="tx1"/>
          </a:solidFill>
          <a:latin typeface="+mn-lt"/>
          <a:ea typeface="+mn-ea"/>
          <a:cs typeface="+mn-cs"/>
        </a:defRPr>
      </a:lvl1pPr>
      <a:lvl2pPr marL="765833" indent="-294551" algn="l" defTabSz="942564"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78204" indent="-235641" algn="l" defTabSz="94256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49486"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20768"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592050"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063331"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34613"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05895"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42564" rtl="0" eaLnBrk="1" latinLnBrk="0" hangingPunct="1">
        <a:defRPr kumimoji="1" sz="1900" kern="1200">
          <a:solidFill>
            <a:schemeClr val="tx1"/>
          </a:solidFill>
          <a:latin typeface="+mn-lt"/>
          <a:ea typeface="+mn-ea"/>
          <a:cs typeface="+mn-cs"/>
        </a:defRPr>
      </a:lvl1pPr>
      <a:lvl2pPr marL="471282" algn="l" defTabSz="942564" rtl="0" eaLnBrk="1" latinLnBrk="0" hangingPunct="1">
        <a:defRPr kumimoji="1" sz="1900" kern="1200">
          <a:solidFill>
            <a:schemeClr val="tx1"/>
          </a:solidFill>
          <a:latin typeface="+mn-lt"/>
          <a:ea typeface="+mn-ea"/>
          <a:cs typeface="+mn-cs"/>
        </a:defRPr>
      </a:lvl2pPr>
      <a:lvl3pPr marL="942564" algn="l" defTabSz="942564" rtl="0" eaLnBrk="1" latinLnBrk="0" hangingPunct="1">
        <a:defRPr kumimoji="1" sz="1900" kern="1200">
          <a:solidFill>
            <a:schemeClr val="tx1"/>
          </a:solidFill>
          <a:latin typeface="+mn-lt"/>
          <a:ea typeface="+mn-ea"/>
          <a:cs typeface="+mn-cs"/>
        </a:defRPr>
      </a:lvl3pPr>
      <a:lvl4pPr marL="1413845" algn="l" defTabSz="942564" rtl="0" eaLnBrk="1" latinLnBrk="0" hangingPunct="1">
        <a:defRPr kumimoji="1" sz="1900" kern="1200">
          <a:solidFill>
            <a:schemeClr val="tx1"/>
          </a:solidFill>
          <a:latin typeface="+mn-lt"/>
          <a:ea typeface="+mn-ea"/>
          <a:cs typeface="+mn-cs"/>
        </a:defRPr>
      </a:lvl4pPr>
      <a:lvl5pPr marL="1885127" algn="l" defTabSz="942564" rtl="0" eaLnBrk="1" latinLnBrk="0" hangingPunct="1">
        <a:defRPr kumimoji="1" sz="1900" kern="1200">
          <a:solidFill>
            <a:schemeClr val="tx1"/>
          </a:solidFill>
          <a:latin typeface="+mn-lt"/>
          <a:ea typeface="+mn-ea"/>
          <a:cs typeface="+mn-cs"/>
        </a:defRPr>
      </a:lvl5pPr>
      <a:lvl6pPr marL="2356409" algn="l" defTabSz="942564" rtl="0" eaLnBrk="1" latinLnBrk="0" hangingPunct="1">
        <a:defRPr kumimoji="1" sz="1900" kern="1200">
          <a:solidFill>
            <a:schemeClr val="tx1"/>
          </a:solidFill>
          <a:latin typeface="+mn-lt"/>
          <a:ea typeface="+mn-ea"/>
          <a:cs typeface="+mn-cs"/>
        </a:defRPr>
      </a:lvl6pPr>
      <a:lvl7pPr marL="2827691" algn="l" defTabSz="942564" rtl="0" eaLnBrk="1" latinLnBrk="0" hangingPunct="1">
        <a:defRPr kumimoji="1" sz="1900" kern="1200">
          <a:solidFill>
            <a:schemeClr val="tx1"/>
          </a:solidFill>
          <a:latin typeface="+mn-lt"/>
          <a:ea typeface="+mn-ea"/>
          <a:cs typeface="+mn-cs"/>
        </a:defRPr>
      </a:lvl7pPr>
      <a:lvl8pPr marL="3298972" algn="l" defTabSz="942564" rtl="0" eaLnBrk="1" latinLnBrk="0" hangingPunct="1">
        <a:defRPr kumimoji="1" sz="1900" kern="1200">
          <a:solidFill>
            <a:schemeClr val="tx1"/>
          </a:solidFill>
          <a:latin typeface="+mn-lt"/>
          <a:ea typeface="+mn-ea"/>
          <a:cs typeface="+mn-cs"/>
        </a:defRPr>
      </a:lvl8pPr>
      <a:lvl9pPr marL="3770254" algn="l" defTabSz="94256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jpeg"/><Relationship Id="rId1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5.jpe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jpe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image" Target="../media/image12.png"/><Relationship Id="rId21" Type="http://schemas.microsoft.com/office/2007/relationships/hdphoto" Target="../media/hdphoto14.wdp"/><Relationship Id="rId7" Type="http://schemas.openxmlformats.org/officeDocument/2006/relationships/image" Target="../media/image14.png"/><Relationship Id="rId12" Type="http://schemas.microsoft.com/office/2007/relationships/hdphoto" Target="../media/hdphoto11.wdp"/><Relationship Id="rId17" Type="http://schemas.microsoft.com/office/2007/relationships/hdphoto" Target="../media/hdphoto12.wdp"/><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1.xml"/><Relationship Id="rId6" Type="http://schemas.microsoft.com/office/2007/relationships/hdphoto" Target="../media/hdphoto9.wdp"/><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image" Target="../media/image16.png"/><Relationship Id="rId19" Type="http://schemas.microsoft.com/office/2007/relationships/hdphoto" Target="../media/hdphoto13.wdp"/><Relationship Id="rId4" Type="http://schemas.microsoft.com/office/2007/relationships/hdphoto" Target="../media/hdphoto8.wdp"/><Relationship Id="rId9" Type="http://schemas.microsoft.com/office/2007/relationships/hdphoto" Target="../media/hdphoto10.wdp"/><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6.wdp"/><Relationship Id="rId5" Type="http://schemas.openxmlformats.org/officeDocument/2006/relationships/image" Target="../media/image25.jpeg"/><Relationship Id="rId4" Type="http://schemas.microsoft.com/office/2007/relationships/hdphoto" Target="../media/hdphoto15.wdp"/><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microsoft.com/office/2007/relationships/hdphoto" Target="../media/hdphoto20.wdp"/><Relationship Id="rId3" Type="http://schemas.openxmlformats.org/officeDocument/2006/relationships/image" Target="../media/image28.wmf"/><Relationship Id="rId21" Type="http://schemas.openxmlformats.org/officeDocument/2006/relationships/image" Target="../media/image42.png"/><Relationship Id="rId7" Type="http://schemas.openxmlformats.org/officeDocument/2006/relationships/image" Target="../media/image32.wmf"/><Relationship Id="rId12" Type="http://schemas.openxmlformats.org/officeDocument/2006/relationships/image" Target="../media/image36.png"/><Relationship Id="rId17" Type="http://schemas.openxmlformats.org/officeDocument/2006/relationships/image" Target="../media/image40.jpeg"/><Relationship Id="rId2" Type="http://schemas.openxmlformats.org/officeDocument/2006/relationships/notesSlide" Target="../notesSlides/notesSlide5.xml"/><Relationship Id="rId16" Type="http://schemas.openxmlformats.org/officeDocument/2006/relationships/image" Target="../media/image39.png"/><Relationship Id="rId20" Type="http://schemas.microsoft.com/office/2007/relationships/hdphoto" Target="../media/hdphoto21.wdp"/><Relationship Id="rId1" Type="http://schemas.openxmlformats.org/officeDocument/2006/relationships/slideLayout" Target="../slideLayouts/slideLayout1.xml"/><Relationship Id="rId6" Type="http://schemas.openxmlformats.org/officeDocument/2006/relationships/image" Target="../media/image31.png"/><Relationship Id="rId11" Type="http://schemas.microsoft.com/office/2007/relationships/hdphoto" Target="../media/hdphoto18.wdp"/><Relationship Id="rId5" Type="http://schemas.openxmlformats.org/officeDocument/2006/relationships/image" Target="../media/image30.wmf"/><Relationship Id="rId15" Type="http://schemas.openxmlformats.org/officeDocument/2006/relationships/image" Target="../media/image38.png"/><Relationship Id="rId10" Type="http://schemas.openxmlformats.org/officeDocument/2006/relationships/image" Target="../media/image35.png"/><Relationship Id="rId19"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4.png"/><Relationship Id="rId14" Type="http://schemas.microsoft.com/office/2007/relationships/hdphoto" Target="../media/hdphoto19.wdp"/><Relationship Id="rId22" Type="http://schemas.microsoft.com/office/2007/relationships/hdphoto" Target="../media/hdphoto2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microsoft.com/office/2007/relationships/hdphoto" Target="../media/hdphoto24.wdp"/><Relationship Id="rId18" Type="http://schemas.microsoft.com/office/2007/relationships/hdphoto" Target="../media/hdphoto25.wdp"/><Relationship Id="rId26" Type="http://schemas.microsoft.com/office/2007/relationships/hdphoto" Target="../media/hdphoto28.wdp"/><Relationship Id="rId3" Type="http://schemas.openxmlformats.org/officeDocument/2006/relationships/image" Target="../media/image43.png"/><Relationship Id="rId21" Type="http://schemas.openxmlformats.org/officeDocument/2006/relationships/image" Target="../media/image57.png"/><Relationship Id="rId34" Type="http://schemas.openxmlformats.org/officeDocument/2006/relationships/image" Target="../media/image66.png"/><Relationship Id="rId7" Type="http://schemas.openxmlformats.org/officeDocument/2006/relationships/image" Target="../media/image47.png"/><Relationship Id="rId12" Type="http://schemas.openxmlformats.org/officeDocument/2006/relationships/image" Target="../media/image51.png"/><Relationship Id="rId17" Type="http://schemas.openxmlformats.org/officeDocument/2006/relationships/image" Target="../media/image55.png"/><Relationship Id="rId25" Type="http://schemas.openxmlformats.org/officeDocument/2006/relationships/image" Target="../media/image60.png"/><Relationship Id="rId33" Type="http://schemas.openxmlformats.org/officeDocument/2006/relationships/image" Target="../media/image65.png"/><Relationship Id="rId2" Type="http://schemas.openxmlformats.org/officeDocument/2006/relationships/notesSlide" Target="../notesSlides/notesSlide7.xml"/><Relationship Id="rId16" Type="http://schemas.openxmlformats.org/officeDocument/2006/relationships/image" Target="../media/image54.png"/><Relationship Id="rId20" Type="http://schemas.microsoft.com/office/2007/relationships/hdphoto" Target="../media/hdphoto26.wdp"/><Relationship Id="rId29"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0.png"/><Relationship Id="rId24" Type="http://schemas.openxmlformats.org/officeDocument/2006/relationships/image" Target="../media/image59.png"/><Relationship Id="rId32" Type="http://schemas.openxmlformats.org/officeDocument/2006/relationships/image" Target="../media/image64.png"/><Relationship Id="rId37" Type="http://schemas.openxmlformats.org/officeDocument/2006/relationships/image" Target="../media/image69.png"/><Relationship Id="rId5" Type="http://schemas.openxmlformats.org/officeDocument/2006/relationships/image" Target="../media/image45.png"/><Relationship Id="rId15" Type="http://schemas.openxmlformats.org/officeDocument/2006/relationships/image" Target="../media/image53.png"/><Relationship Id="rId23" Type="http://schemas.microsoft.com/office/2007/relationships/hdphoto" Target="../media/hdphoto27.wdp"/><Relationship Id="rId28" Type="http://schemas.microsoft.com/office/2007/relationships/hdphoto" Target="../media/hdphoto29.wdp"/><Relationship Id="rId36" Type="http://schemas.openxmlformats.org/officeDocument/2006/relationships/image" Target="../media/image68.png"/><Relationship Id="rId10" Type="http://schemas.openxmlformats.org/officeDocument/2006/relationships/image" Target="../media/image49.png"/><Relationship Id="rId19" Type="http://schemas.openxmlformats.org/officeDocument/2006/relationships/image" Target="../media/image56.png"/><Relationship Id="rId31" Type="http://schemas.openxmlformats.org/officeDocument/2006/relationships/image" Target="../media/image63.png"/><Relationship Id="rId4" Type="http://schemas.openxmlformats.org/officeDocument/2006/relationships/image" Target="../media/image44.png"/><Relationship Id="rId9" Type="http://schemas.microsoft.com/office/2007/relationships/hdphoto" Target="../media/hdphoto23.wdp"/><Relationship Id="rId14" Type="http://schemas.openxmlformats.org/officeDocument/2006/relationships/image" Target="../media/image52.png"/><Relationship Id="rId22" Type="http://schemas.openxmlformats.org/officeDocument/2006/relationships/image" Target="../media/image58.png"/><Relationship Id="rId27" Type="http://schemas.openxmlformats.org/officeDocument/2006/relationships/image" Target="../media/image61.png"/><Relationship Id="rId30" Type="http://schemas.microsoft.com/office/2007/relationships/hdphoto" Target="../media/hdphoto30.wdp"/><Relationship Id="rId35" Type="http://schemas.openxmlformats.org/officeDocument/2006/relationships/image" Target="../media/image6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6074" y="139744"/>
            <a:ext cx="2749471" cy="861774"/>
          </a:xfrm>
          <a:prstGeom prst="rect">
            <a:avLst/>
          </a:prstGeom>
          <a:noFill/>
        </p:spPr>
        <p:txBody>
          <a:bodyPr wrap="none" rtlCol="0">
            <a:spAutoFit/>
          </a:bodyPr>
          <a:lstStyle/>
          <a:p>
            <a:r>
              <a:rPr lang="ja-JP" altLang="en-US" sz="5000" dirty="0" smtClean="0"/>
              <a:t>〇〇</a:t>
            </a:r>
            <a:r>
              <a:rPr kumimoji="1" lang="ja-JP" altLang="en-US" sz="5000" dirty="0" smtClean="0"/>
              <a:t>地区</a:t>
            </a:r>
            <a:endParaRPr kumimoji="1" lang="en-US" altLang="ja-JP" sz="5000" dirty="0" smtClean="0"/>
          </a:p>
        </p:txBody>
      </p:sp>
      <p:sp>
        <p:nvSpPr>
          <p:cNvPr id="3" name="テキスト ボックス 2"/>
          <p:cNvSpPr txBox="1"/>
          <p:nvPr/>
        </p:nvSpPr>
        <p:spPr>
          <a:xfrm>
            <a:off x="-1" y="3110616"/>
            <a:ext cx="7200901" cy="1723549"/>
          </a:xfrm>
          <a:prstGeom prst="rect">
            <a:avLst/>
          </a:prstGeom>
          <a:solidFill>
            <a:srgbClr val="0070C0"/>
          </a:solidFill>
        </p:spPr>
        <p:txBody>
          <a:bodyPr wrap="square" rtlCol="0">
            <a:spAutoFit/>
          </a:bodyPr>
          <a:lstStyle/>
          <a:p>
            <a:pPr algn="ctr"/>
            <a:r>
              <a:rPr lang="ja-JP" altLang="en-US" sz="6600" dirty="0" smtClean="0">
                <a:pattFill prst="trellis">
                  <a:fgClr>
                    <a:srgbClr val="FFC000"/>
                  </a:fgClr>
                  <a:bgClr>
                    <a:schemeClr val="bg1"/>
                  </a:bgClr>
                </a:pattFill>
              </a:rPr>
              <a:t>土砂</a:t>
            </a:r>
            <a:r>
              <a:rPr lang="ja-JP" altLang="en-US" sz="6600" dirty="0">
                <a:pattFill prst="trellis">
                  <a:fgClr>
                    <a:srgbClr val="FFC000"/>
                  </a:fgClr>
                  <a:bgClr>
                    <a:schemeClr val="bg1"/>
                  </a:bgClr>
                </a:pattFill>
              </a:rPr>
              <a:t>災害への</a:t>
            </a:r>
            <a:r>
              <a:rPr lang="ja-JP" altLang="en-US" sz="6600" dirty="0" smtClean="0">
                <a:pattFill prst="trellis">
                  <a:fgClr>
                    <a:srgbClr val="FFC000"/>
                  </a:fgClr>
                  <a:bgClr>
                    <a:schemeClr val="bg1"/>
                  </a:bgClr>
                </a:pattFill>
              </a:rPr>
              <a:t>備え　</a:t>
            </a:r>
            <a:r>
              <a:rPr lang="ja-JP" altLang="en-US" sz="4000" dirty="0" smtClean="0">
                <a:pattFill prst="trellis">
                  <a:fgClr>
                    <a:srgbClr val="FFC000"/>
                  </a:fgClr>
                  <a:bgClr>
                    <a:schemeClr val="bg1"/>
                  </a:bgClr>
                </a:pattFill>
              </a:rPr>
              <a:t>～自分の身を守るために～</a:t>
            </a:r>
            <a:endParaRPr lang="ja-JP" altLang="en-US" dirty="0">
              <a:pattFill prst="trellis">
                <a:fgClr>
                  <a:srgbClr val="FFC000"/>
                </a:fgClr>
                <a:bgClr>
                  <a:schemeClr val="bg1"/>
                </a:bgClr>
              </a:pattFill>
            </a:endParaRPr>
          </a:p>
        </p:txBody>
      </p:sp>
      <p:pic>
        <p:nvPicPr>
          <p:cNvPr id="1041" name="Picture 17" descr="C:\Users\135526\Desktop\土砂画像がけ崩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74" y="5256336"/>
            <a:ext cx="3249884" cy="28361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135526\Desktop\土砂画像土石流.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474" y="7344568"/>
            <a:ext cx="3033906" cy="246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15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日頃の備え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やっておきたい</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最低限の対策～</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14271" y="503808"/>
            <a:ext cx="6372257" cy="3300904"/>
          </a:xfrm>
          <a:prstGeom prst="rect">
            <a:avLst/>
          </a:prstGeom>
          <a:noFill/>
        </p:spPr>
        <p:txBody>
          <a:bodyPr wrap="none" rtlCol="0">
            <a:spAutoFit/>
          </a:bodyPr>
          <a:lstStyle/>
          <a:p>
            <a:r>
              <a:rPr kumimoji="1" lang="ja-JP" altLang="en-US" sz="1600" dirty="0" smtClean="0"/>
              <a:t>◎　持ち出し品・備蓄品を</a:t>
            </a:r>
            <a:r>
              <a:rPr lang="ja-JP" altLang="en-US" sz="1600" dirty="0"/>
              <a:t>準備</a:t>
            </a:r>
            <a:r>
              <a:rPr lang="ja-JP" altLang="en-US" sz="1600" dirty="0" smtClean="0"/>
              <a:t>する</a:t>
            </a:r>
            <a:endParaRPr lang="en-US" altLang="ja-JP" sz="1600" dirty="0" smtClean="0"/>
          </a:p>
          <a:p>
            <a:r>
              <a:rPr lang="ja-JP" altLang="en-US" sz="1200" dirty="0" smtClean="0"/>
              <a:t>　　　　いつ大雨が降っても対応できるようにしておく</a:t>
            </a:r>
            <a:endParaRPr lang="en-US" altLang="ja-JP" sz="1200" dirty="0" smtClean="0"/>
          </a:p>
          <a:p>
            <a:endParaRPr kumimoji="1" lang="en-US" altLang="ja-JP" sz="1050" dirty="0"/>
          </a:p>
          <a:p>
            <a:r>
              <a:rPr lang="ja-JP" altLang="en-US" sz="1600" dirty="0" smtClean="0"/>
              <a:t>◎　持ち出し品のラジオで</a:t>
            </a:r>
            <a:r>
              <a:rPr lang="en-US" altLang="ja-JP" sz="1600" dirty="0" smtClean="0"/>
              <a:t>FM</a:t>
            </a:r>
            <a:r>
              <a:rPr lang="ja-JP" altLang="en-US" sz="1600" dirty="0" smtClean="0"/>
              <a:t>湘南ナパサ（</a:t>
            </a:r>
            <a:r>
              <a:rPr lang="en-US" altLang="ja-JP" sz="1600" dirty="0" smtClean="0"/>
              <a:t>78.3MH</a:t>
            </a:r>
            <a:r>
              <a:rPr lang="ja-JP" altLang="en-US" sz="1600" dirty="0" smtClean="0"/>
              <a:t>ｚ）を試しに聞いてみる</a:t>
            </a:r>
            <a:endParaRPr lang="en-US" altLang="ja-JP" sz="1600" dirty="0" smtClean="0"/>
          </a:p>
          <a:p>
            <a:r>
              <a:rPr kumimoji="1" lang="ja-JP" altLang="en-US" sz="1200" dirty="0" smtClean="0"/>
              <a:t>　　　　７８．３</a:t>
            </a:r>
            <a:r>
              <a:rPr kumimoji="1" lang="en-US" altLang="ja-JP" sz="1200" dirty="0" smtClean="0"/>
              <a:t>MH</a:t>
            </a:r>
            <a:r>
              <a:rPr kumimoji="1" lang="ja-JP" altLang="en-US" sz="1200" dirty="0" err="1" smtClean="0"/>
              <a:t>ｚ</a:t>
            </a:r>
            <a:r>
              <a:rPr kumimoji="1" lang="ja-JP" altLang="en-US" sz="1200" dirty="0" smtClean="0"/>
              <a:t>に合わせておくと、電源を入れてすぐに情報を得ることができる</a:t>
            </a:r>
            <a:endParaRPr kumimoji="1" lang="en-US" altLang="ja-JP" sz="1200" dirty="0" smtClean="0"/>
          </a:p>
          <a:p>
            <a:endParaRPr kumimoji="1" lang="en-US" altLang="ja-JP" sz="1050" dirty="0"/>
          </a:p>
          <a:p>
            <a:r>
              <a:rPr lang="ja-JP" altLang="en-US" sz="1600" dirty="0" smtClean="0"/>
              <a:t>◎　ほっとメールひらつかに登録する</a:t>
            </a:r>
            <a:endParaRPr lang="en-US" altLang="ja-JP" sz="1600" dirty="0" smtClean="0"/>
          </a:p>
          <a:p>
            <a:r>
              <a:rPr lang="ja-JP" altLang="en-US" sz="1200" dirty="0" smtClean="0"/>
              <a:t>　　　　携帯電話に情報が届く</a:t>
            </a:r>
            <a:endParaRPr lang="en-US" altLang="ja-JP" sz="1200" dirty="0" smtClean="0"/>
          </a:p>
          <a:p>
            <a:endParaRPr kumimoji="1" lang="en-US" altLang="ja-JP" sz="1050" dirty="0"/>
          </a:p>
          <a:p>
            <a:r>
              <a:rPr lang="ja-JP" altLang="en-US" sz="1600" dirty="0" smtClean="0"/>
              <a:t>◎　ひらつか防災気象ウェブを見てみる</a:t>
            </a:r>
            <a:endParaRPr lang="en-US" altLang="ja-JP" sz="1600" dirty="0" smtClean="0"/>
          </a:p>
          <a:p>
            <a:r>
              <a:rPr lang="ja-JP" altLang="en-US" sz="1200" dirty="0" smtClean="0"/>
              <a:t>　　　　お気に入り（ブックマーク）に入れておくと、なお良い</a:t>
            </a:r>
            <a:endParaRPr lang="en-US" altLang="ja-JP" sz="1200" dirty="0" smtClean="0"/>
          </a:p>
          <a:p>
            <a:endParaRPr lang="en-US" altLang="ja-JP" sz="1050" dirty="0"/>
          </a:p>
          <a:p>
            <a:r>
              <a:rPr lang="ja-JP" altLang="en-US" sz="1600" dirty="0" smtClean="0"/>
              <a:t>◎　気象</a:t>
            </a:r>
            <a:r>
              <a:rPr lang="ja-JP" altLang="en-US" sz="1600" dirty="0"/>
              <a:t>情報</a:t>
            </a:r>
            <a:r>
              <a:rPr lang="ja-JP" altLang="en-US" sz="1600" dirty="0" smtClean="0"/>
              <a:t>アプリに登録す</a:t>
            </a:r>
            <a:r>
              <a:rPr lang="ja-JP" altLang="en-US" sz="1600" dirty="0"/>
              <a:t>る</a:t>
            </a:r>
            <a:endParaRPr lang="en-US" altLang="ja-JP" sz="1600" dirty="0" smtClean="0"/>
          </a:p>
          <a:p>
            <a:r>
              <a:rPr lang="ja-JP" altLang="en-US" sz="1200" dirty="0" smtClean="0"/>
              <a:t>　　　　スマートフォンに登録しておくと便利</a:t>
            </a:r>
            <a:endParaRPr lang="en-US" altLang="ja-JP" sz="1200" dirty="0" smtClean="0"/>
          </a:p>
          <a:p>
            <a:endParaRPr lang="en-US" altLang="ja-JP" sz="1050" dirty="0"/>
          </a:p>
          <a:p>
            <a:r>
              <a:rPr lang="ja-JP" altLang="en-US" sz="1600" dirty="0" smtClean="0"/>
              <a:t>◎　次の簡単な防災措置を実施する</a:t>
            </a:r>
            <a:endParaRPr lang="en-US" altLang="ja-JP"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8184"/>
            <a:ext cx="7200900" cy="471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26182" y="8784728"/>
            <a:ext cx="6540028" cy="1246495"/>
          </a:xfrm>
          <a:prstGeom prst="rect">
            <a:avLst/>
          </a:prstGeom>
          <a:solidFill>
            <a:srgbClr val="FFFFCC"/>
          </a:solidFill>
          <a:ln>
            <a:solidFill>
              <a:srgbClr val="002060"/>
            </a:solidFill>
            <a:prstDash val="lgDashDot"/>
          </a:ln>
        </p:spPr>
        <p:txBody>
          <a:bodyPr wrap="square" rtlCol="0">
            <a:spAutoFit/>
          </a:bodyPr>
          <a:lstStyle/>
          <a:p>
            <a:pPr>
              <a:lnSpc>
                <a:spcPct val="150000"/>
              </a:lnSpc>
            </a:pPr>
            <a:r>
              <a:rPr kumimoji="1" lang="ja-JP" altLang="en-US" sz="1400" u="sng" dirty="0" smtClean="0"/>
              <a:t>コラム </a:t>
            </a:r>
            <a:r>
              <a:rPr lang="ja-JP" altLang="en-US" sz="1400" u="sng" dirty="0" smtClean="0"/>
              <a:t>： 「</a:t>
            </a:r>
            <a:r>
              <a:rPr kumimoji="1" lang="ja-JP" altLang="en-US" sz="1400" u="sng" dirty="0" smtClean="0"/>
              <a:t>地震がきっかけの土砂災害にも注意！」</a:t>
            </a:r>
            <a:endParaRPr kumimoji="1" lang="en-US" altLang="ja-JP" sz="1400" u="sng" dirty="0" smtClean="0"/>
          </a:p>
          <a:p>
            <a:pPr>
              <a:lnSpc>
                <a:spcPct val="150000"/>
              </a:lnSpc>
            </a:pPr>
            <a:r>
              <a:rPr lang="ja-JP" altLang="en-US" sz="1200" dirty="0" smtClean="0"/>
              <a:t>　地震が発生すると地盤が緩み、勾配が緩い斜面であってもわずかな降雨で土砂災害が発生する</a:t>
            </a:r>
            <a:endParaRPr lang="en-US" altLang="ja-JP" sz="1200" dirty="0" smtClean="0"/>
          </a:p>
          <a:p>
            <a:pPr>
              <a:lnSpc>
                <a:spcPct val="150000"/>
              </a:lnSpc>
            </a:pPr>
            <a:r>
              <a:rPr lang="ja-JP" altLang="en-US" sz="1200" dirty="0"/>
              <a:t>　おそ</a:t>
            </a:r>
            <a:r>
              <a:rPr lang="ja-JP" altLang="en-US" sz="1200" dirty="0" smtClean="0"/>
              <a:t>れもあるため、いつも以上の注意が必要。</a:t>
            </a:r>
            <a:r>
              <a:rPr lang="en-US" altLang="ja-JP" sz="1200" dirty="0" smtClean="0"/>
              <a:t>H28</a:t>
            </a:r>
            <a:r>
              <a:rPr lang="ja-JP" altLang="en-US" sz="1200" dirty="0" smtClean="0"/>
              <a:t>の熊本地震でも土砂災害が発生しています。</a:t>
            </a:r>
            <a:endParaRPr lang="en-US" altLang="ja-JP" sz="1200" dirty="0" smtClean="0"/>
          </a:p>
          <a:p>
            <a:pPr>
              <a:lnSpc>
                <a:spcPct val="150000"/>
              </a:lnSpc>
            </a:pPr>
            <a:r>
              <a:rPr lang="ja-JP" altLang="en-US" sz="1200" dirty="0"/>
              <a:t>　</a:t>
            </a:r>
            <a:r>
              <a:rPr lang="ja-JP" altLang="en-US" sz="1200" dirty="0" smtClean="0"/>
              <a:t>また、地震そのものが原因となって土砂災害が起きる可能性もあることにも留意しましょう。</a:t>
            </a:r>
            <a:endParaRPr lang="en-US" altLang="ja-JP" sz="1200" dirty="0"/>
          </a:p>
        </p:txBody>
      </p:sp>
    </p:spTree>
    <p:extLst>
      <p:ext uri="{BB962C8B-B14F-4D97-AF65-F5344CB8AC3E}">
        <p14:creationId xmlns:p14="http://schemas.microsoft.com/office/powerpoint/2010/main" val="277891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05365" y="4392240"/>
            <a:ext cx="6996587" cy="56026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b="1" dirty="0" smtClean="0">
                <a:solidFill>
                  <a:srgbClr val="002060"/>
                </a:solidFill>
              </a:rPr>
              <a:t>◆ 土砂災害の前兆現象　</a:t>
            </a:r>
            <a:r>
              <a:rPr kumimoji="1" lang="ja-JP" altLang="en-US" sz="1400" b="1" dirty="0" smtClean="0">
                <a:solidFill>
                  <a:srgbClr val="002060"/>
                </a:solidFill>
              </a:rPr>
              <a:t>＜これらを発見したら直ちに避難＞</a:t>
            </a:r>
            <a:endParaRPr kumimoji="1" lang="ja-JP" altLang="en-US" b="1" dirty="0">
              <a:solidFill>
                <a:srgbClr val="002060"/>
              </a:solidFill>
            </a:endParaRPr>
          </a:p>
        </p:txBody>
      </p:sp>
      <p:sp>
        <p:nvSpPr>
          <p:cNvPr id="2" name="正方形/長方形 1"/>
          <p:cNvSpPr/>
          <p:nvPr/>
        </p:nvSpPr>
        <p:spPr>
          <a:xfrm>
            <a:off x="105365" y="533662"/>
            <a:ext cx="6996587" cy="79185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b="1" dirty="0" smtClean="0">
                <a:solidFill>
                  <a:srgbClr val="002060"/>
                </a:solidFill>
              </a:rPr>
              <a:t>◆ 土砂災害とは？</a:t>
            </a:r>
            <a:endParaRPr kumimoji="1" lang="ja-JP" altLang="en-US" b="1" dirty="0">
              <a:solidFill>
                <a:srgbClr val="002060"/>
              </a:solidFill>
            </a:endParaRPr>
          </a:p>
        </p:txBody>
      </p:sp>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土砂災害の基礎知識１</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47650" y="4752280"/>
            <a:ext cx="6751419"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800" b="1" dirty="0" smtClean="0">
                <a:solidFill>
                  <a:srgbClr val="002060"/>
                </a:solidFill>
              </a:rPr>
              <a:t>▽　がけ崩れ</a:t>
            </a:r>
            <a:endParaRPr kumimoji="1" lang="ja-JP" altLang="en-US" sz="1800" b="1" dirty="0">
              <a:solidFill>
                <a:srgbClr val="002060"/>
              </a:solidFill>
            </a:endParaRPr>
          </a:p>
        </p:txBody>
      </p:sp>
      <p:sp>
        <p:nvSpPr>
          <p:cNvPr id="3" name="テキスト ボックス 2"/>
          <p:cNvSpPr txBox="1"/>
          <p:nvPr/>
        </p:nvSpPr>
        <p:spPr>
          <a:xfrm>
            <a:off x="1530708" y="9648546"/>
            <a:ext cx="5657318" cy="369332"/>
          </a:xfrm>
          <a:prstGeom prst="rect">
            <a:avLst/>
          </a:prstGeom>
          <a:noFill/>
        </p:spPr>
        <p:txBody>
          <a:bodyPr wrap="none" rtlCol="0">
            <a:spAutoFit/>
          </a:bodyPr>
          <a:lstStyle/>
          <a:p>
            <a:r>
              <a:rPr lang="en-US" altLang="ja-JP" sz="900" b="1" dirty="0" smtClean="0">
                <a:solidFill>
                  <a:srgbClr val="FF0000"/>
                </a:solidFill>
              </a:rPr>
              <a:t>※</a:t>
            </a:r>
            <a:r>
              <a:rPr lang="ja-JP" altLang="en-US" sz="900" b="1" dirty="0" smtClean="0">
                <a:solidFill>
                  <a:srgbClr val="FF0000"/>
                </a:solidFill>
              </a:rPr>
              <a:t> ここに挙げたものは前兆現象の一例であるため、このほかにも「何かいつもと違う」と感じた場合には避難する。</a:t>
            </a:r>
            <a:endParaRPr lang="en-US" altLang="ja-JP" sz="900" b="1" dirty="0" smtClean="0">
              <a:solidFill>
                <a:srgbClr val="FF0000"/>
              </a:solidFill>
            </a:endParaRPr>
          </a:p>
          <a:p>
            <a:r>
              <a:rPr kumimoji="1" lang="ja-JP" altLang="en-US" sz="900" b="1" dirty="0">
                <a:solidFill>
                  <a:srgbClr val="FF0000"/>
                </a:solidFill>
              </a:rPr>
              <a:t>　</a:t>
            </a:r>
            <a:r>
              <a:rPr kumimoji="1" lang="ja-JP" altLang="en-US" sz="900" b="1" dirty="0" smtClean="0">
                <a:solidFill>
                  <a:srgbClr val="FF0000"/>
                </a:solidFill>
              </a:rPr>
              <a:t>　また、前兆現象がなく、突発的に起こる可能性もある。</a:t>
            </a:r>
          </a:p>
        </p:txBody>
      </p:sp>
      <p:sp>
        <p:nvSpPr>
          <p:cNvPr id="27" name="正方形/長方形 26"/>
          <p:cNvSpPr/>
          <p:nvPr/>
        </p:nvSpPr>
        <p:spPr>
          <a:xfrm>
            <a:off x="247649" y="7174226"/>
            <a:ext cx="6751419" cy="2488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800" b="1" dirty="0" smtClean="0">
                <a:solidFill>
                  <a:srgbClr val="002060"/>
                </a:solidFill>
              </a:rPr>
              <a:t>▽　土石流</a:t>
            </a:r>
            <a:endParaRPr kumimoji="1" lang="ja-JP" altLang="en-US" sz="1800" b="1" dirty="0">
              <a:solidFill>
                <a:srgbClr val="002060"/>
              </a:solidFill>
            </a:endParaRPr>
          </a:p>
        </p:txBody>
      </p:sp>
      <p:grpSp>
        <p:nvGrpSpPr>
          <p:cNvPr id="25" name="グループ化 24"/>
          <p:cNvGrpSpPr/>
          <p:nvPr/>
        </p:nvGrpSpPr>
        <p:grpSpPr>
          <a:xfrm>
            <a:off x="4514974" y="7838646"/>
            <a:ext cx="2527002" cy="1728192"/>
            <a:chOff x="4562364" y="8006107"/>
            <a:chExt cx="2330417" cy="1554740"/>
          </a:xfrm>
        </p:grpSpPr>
        <p:grpSp>
          <p:nvGrpSpPr>
            <p:cNvPr id="21" name="グループ化 20"/>
            <p:cNvGrpSpPr/>
            <p:nvPr/>
          </p:nvGrpSpPr>
          <p:grpSpPr>
            <a:xfrm>
              <a:off x="4562364" y="8006107"/>
              <a:ext cx="2263761" cy="1407986"/>
              <a:chOff x="4230419" y="7862180"/>
              <a:chExt cx="2263761" cy="1407986"/>
            </a:xfrm>
          </p:grpSpPr>
          <p:pic>
            <p:nvPicPr>
              <p:cNvPr id="18" name="Picture 7" descr="C:\Users\135526\Pictures\雨は降り続いているのに川の水が減る.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316342" y="7862180"/>
                <a:ext cx="2070163" cy="1134336"/>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4230419" y="9023945"/>
                <a:ext cx="2263761" cy="246221"/>
              </a:xfrm>
              <a:prstGeom prst="rect">
                <a:avLst/>
              </a:prstGeom>
              <a:noFill/>
            </p:spPr>
            <p:txBody>
              <a:bodyPr wrap="none" rtlCol="0">
                <a:spAutoFit/>
              </a:bodyPr>
              <a:lstStyle/>
              <a:p>
                <a:pPr algn="ctr"/>
                <a:r>
                  <a:rPr kumimoji="1" lang="ja-JP" altLang="en-US" sz="1000" dirty="0" smtClean="0"/>
                  <a:t>雨は降り続いているのに</a:t>
                </a:r>
                <a:r>
                  <a:rPr lang="ja-JP" altLang="en-US" sz="1000" u="sng" dirty="0"/>
                  <a:t>川の水</a:t>
                </a:r>
                <a:r>
                  <a:rPr lang="ja-JP" altLang="en-US" sz="1000" u="sng" dirty="0" smtClean="0"/>
                  <a:t>が減る</a:t>
                </a:r>
                <a:endParaRPr kumimoji="1" lang="ja-JP" altLang="en-US" sz="1000" u="sng" dirty="0"/>
              </a:p>
            </p:txBody>
          </p:sp>
        </p:grpSp>
        <p:sp>
          <p:nvSpPr>
            <p:cNvPr id="14" name="テキスト ボックス 13"/>
            <p:cNvSpPr txBox="1"/>
            <p:nvPr/>
          </p:nvSpPr>
          <p:spPr>
            <a:xfrm>
              <a:off x="4824586" y="9360792"/>
              <a:ext cx="2068195" cy="200055"/>
            </a:xfrm>
            <a:prstGeom prst="rect">
              <a:avLst/>
            </a:prstGeom>
            <a:noFill/>
          </p:spPr>
          <p:txBody>
            <a:bodyPr wrap="none" rtlCol="0">
              <a:spAutoFit/>
            </a:bodyPr>
            <a:lstStyle/>
            <a:p>
              <a:r>
                <a:rPr kumimoji="1" lang="ja-JP" altLang="en-US" sz="700" dirty="0" smtClean="0"/>
                <a:t>（資料提供　</a:t>
              </a:r>
              <a:r>
                <a:rPr kumimoji="1" lang="en-US" altLang="ja-JP" sz="700" dirty="0" smtClean="0"/>
                <a:t>NPO</a:t>
              </a:r>
              <a:r>
                <a:rPr kumimoji="1" lang="ja-JP" altLang="en-US" sz="700" dirty="0" smtClean="0"/>
                <a:t>法人土砂災害防止広報センター）</a:t>
              </a:r>
              <a:endParaRPr kumimoji="1" lang="ja-JP" altLang="en-US" sz="700" dirty="0"/>
            </a:p>
          </p:txBody>
        </p:sp>
      </p:grpSp>
      <p:grpSp>
        <p:nvGrpSpPr>
          <p:cNvPr id="24" name="グループ化 23"/>
          <p:cNvGrpSpPr/>
          <p:nvPr/>
        </p:nvGrpSpPr>
        <p:grpSpPr>
          <a:xfrm>
            <a:off x="326182" y="7546067"/>
            <a:ext cx="2068195" cy="1985752"/>
            <a:chOff x="431972" y="7575095"/>
            <a:chExt cx="2068195" cy="1985752"/>
          </a:xfrm>
        </p:grpSpPr>
        <p:grpSp>
          <p:nvGrpSpPr>
            <p:cNvPr id="19" name="グループ化 18"/>
            <p:cNvGrpSpPr/>
            <p:nvPr/>
          </p:nvGrpSpPr>
          <p:grpSpPr>
            <a:xfrm>
              <a:off x="563414" y="7575095"/>
              <a:ext cx="1780036" cy="1857705"/>
              <a:chOff x="403425" y="7671307"/>
              <a:chExt cx="1512168" cy="1762592"/>
            </a:xfrm>
          </p:grpSpPr>
          <p:pic>
            <p:nvPicPr>
              <p:cNvPr id="1029" name="Picture 5" descr="C:\Users\135526\Pictures\山鳴りがする.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03425" y="7671307"/>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709706" y="9187678"/>
                <a:ext cx="899605" cy="246221"/>
              </a:xfrm>
              <a:prstGeom prst="rect">
                <a:avLst/>
              </a:prstGeom>
              <a:noFill/>
            </p:spPr>
            <p:txBody>
              <a:bodyPr wrap="none" rtlCol="0">
                <a:spAutoFit/>
              </a:bodyPr>
              <a:lstStyle/>
              <a:p>
                <a:pPr algn="ctr"/>
                <a:r>
                  <a:rPr lang="ja-JP" altLang="en-US" sz="1000" u="sng" dirty="0"/>
                  <a:t>山鳴り</a:t>
                </a:r>
                <a:r>
                  <a:rPr lang="ja-JP" altLang="en-US" sz="1000" dirty="0"/>
                  <a:t>がする</a:t>
                </a:r>
                <a:endParaRPr kumimoji="1" lang="ja-JP" altLang="en-US" sz="1000" dirty="0"/>
              </a:p>
            </p:txBody>
          </p:sp>
        </p:grpSp>
        <p:sp>
          <p:nvSpPr>
            <p:cNvPr id="38" name="テキスト ボックス 37"/>
            <p:cNvSpPr txBox="1"/>
            <p:nvPr/>
          </p:nvSpPr>
          <p:spPr>
            <a:xfrm>
              <a:off x="431972" y="9360792"/>
              <a:ext cx="2068195" cy="200055"/>
            </a:xfrm>
            <a:prstGeom prst="rect">
              <a:avLst/>
            </a:prstGeom>
            <a:noFill/>
          </p:spPr>
          <p:txBody>
            <a:bodyPr wrap="none" rtlCol="0">
              <a:spAutoFit/>
            </a:bodyPr>
            <a:lstStyle/>
            <a:p>
              <a:r>
                <a:rPr kumimoji="1" lang="ja-JP" altLang="en-US" sz="700" dirty="0" smtClean="0"/>
                <a:t>（資料提供　</a:t>
              </a:r>
              <a:r>
                <a:rPr kumimoji="1" lang="en-US" altLang="ja-JP" sz="700" dirty="0" smtClean="0"/>
                <a:t>NPO</a:t>
              </a:r>
              <a:r>
                <a:rPr kumimoji="1" lang="ja-JP" altLang="en-US" sz="700" dirty="0" smtClean="0"/>
                <a:t>法人土砂災害防止広報センター）</a:t>
              </a:r>
              <a:endParaRPr kumimoji="1" lang="ja-JP" altLang="en-US" sz="700" dirty="0"/>
            </a:p>
          </p:txBody>
        </p:sp>
      </p:grpSp>
      <p:grpSp>
        <p:nvGrpSpPr>
          <p:cNvPr id="12" name="グループ化 11"/>
          <p:cNvGrpSpPr/>
          <p:nvPr/>
        </p:nvGrpSpPr>
        <p:grpSpPr>
          <a:xfrm>
            <a:off x="2530681" y="7546067"/>
            <a:ext cx="2126933" cy="2145737"/>
            <a:chOff x="2435431" y="7632600"/>
            <a:chExt cx="2068195" cy="2074484"/>
          </a:xfrm>
        </p:grpSpPr>
        <p:grpSp>
          <p:nvGrpSpPr>
            <p:cNvPr id="20" name="グループ化 19"/>
            <p:cNvGrpSpPr/>
            <p:nvPr/>
          </p:nvGrpSpPr>
          <p:grpSpPr>
            <a:xfrm>
              <a:off x="2592283" y="7632600"/>
              <a:ext cx="1609736" cy="1931316"/>
              <a:chOff x="2183514" y="7648203"/>
              <a:chExt cx="1609736" cy="1931316"/>
            </a:xfrm>
          </p:grpSpPr>
          <p:pic>
            <p:nvPicPr>
              <p:cNvPr id="17" name="Picture 6" descr="C:\Users\135526\Pictures\川の水が濁り、水消と一緒に倒れた木が流れてくる.jp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232299" y="7648203"/>
                <a:ext cx="1512167" cy="1512167"/>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2183514" y="9179409"/>
                <a:ext cx="1609736" cy="400110"/>
              </a:xfrm>
              <a:prstGeom prst="rect">
                <a:avLst/>
              </a:prstGeom>
              <a:noFill/>
            </p:spPr>
            <p:txBody>
              <a:bodyPr wrap="none" rtlCol="0">
                <a:spAutoFit/>
              </a:bodyPr>
              <a:lstStyle/>
              <a:p>
                <a:pPr algn="ctr"/>
                <a:r>
                  <a:rPr kumimoji="1" lang="ja-JP" altLang="en-US" sz="1000" dirty="0" smtClean="0"/>
                  <a:t>川の</a:t>
                </a:r>
                <a:r>
                  <a:rPr kumimoji="1" lang="ja-JP" altLang="en-US" sz="1000" u="sng" dirty="0" smtClean="0"/>
                  <a:t>水が濁り</a:t>
                </a:r>
                <a:r>
                  <a:rPr kumimoji="1" lang="ja-JP" altLang="en-US" sz="1000" dirty="0" smtClean="0"/>
                  <a:t>、水と一緒に</a:t>
                </a:r>
                <a:r>
                  <a:rPr kumimoji="1" lang="en-US" altLang="ja-JP" sz="1000" dirty="0" smtClean="0"/>
                  <a:t/>
                </a:r>
                <a:br>
                  <a:rPr kumimoji="1" lang="en-US" altLang="ja-JP" sz="1000" dirty="0" smtClean="0"/>
                </a:br>
                <a:r>
                  <a:rPr kumimoji="1" lang="ja-JP" altLang="en-US" sz="1000" u="sng" dirty="0" smtClean="0"/>
                  <a:t>倒れた木が流れて</a:t>
                </a:r>
                <a:r>
                  <a:rPr kumimoji="1" lang="ja-JP" altLang="en-US" sz="1000" dirty="0" smtClean="0"/>
                  <a:t>くる</a:t>
                </a:r>
                <a:endParaRPr kumimoji="1" lang="ja-JP" altLang="en-US" sz="1000" dirty="0"/>
              </a:p>
            </p:txBody>
          </p:sp>
        </p:grpSp>
        <p:sp>
          <p:nvSpPr>
            <p:cNvPr id="39" name="テキスト ボックス 38"/>
            <p:cNvSpPr txBox="1"/>
            <p:nvPr/>
          </p:nvSpPr>
          <p:spPr>
            <a:xfrm>
              <a:off x="2435431" y="9507029"/>
              <a:ext cx="2068195" cy="200055"/>
            </a:xfrm>
            <a:prstGeom prst="rect">
              <a:avLst/>
            </a:prstGeom>
            <a:noFill/>
          </p:spPr>
          <p:txBody>
            <a:bodyPr wrap="none" rtlCol="0">
              <a:spAutoFit/>
            </a:bodyPr>
            <a:lstStyle/>
            <a:p>
              <a:r>
                <a:rPr kumimoji="1" lang="ja-JP" altLang="en-US" sz="700" dirty="0" smtClean="0"/>
                <a:t>（資料提供　</a:t>
              </a:r>
              <a:r>
                <a:rPr kumimoji="1" lang="en-US" altLang="ja-JP" sz="700" dirty="0" smtClean="0"/>
                <a:t>NPO</a:t>
              </a:r>
              <a:r>
                <a:rPr kumimoji="1" lang="ja-JP" altLang="en-US" sz="700" dirty="0" smtClean="0"/>
                <a:t>法人土砂災害防止広報センター）</a:t>
              </a:r>
              <a:endParaRPr kumimoji="1" lang="ja-JP" altLang="en-US" sz="700" dirty="0"/>
            </a:p>
          </p:txBody>
        </p:sp>
      </p:grpSp>
      <p:grpSp>
        <p:nvGrpSpPr>
          <p:cNvPr id="26" name="グループ化 25"/>
          <p:cNvGrpSpPr/>
          <p:nvPr/>
        </p:nvGrpSpPr>
        <p:grpSpPr>
          <a:xfrm>
            <a:off x="4896594" y="5112320"/>
            <a:ext cx="2068195" cy="1944216"/>
            <a:chOff x="4796780" y="5184328"/>
            <a:chExt cx="2068195" cy="1944216"/>
          </a:xfrm>
        </p:grpSpPr>
        <p:grpSp>
          <p:nvGrpSpPr>
            <p:cNvPr id="15" name="グループ化 14"/>
            <p:cNvGrpSpPr/>
            <p:nvPr/>
          </p:nvGrpSpPr>
          <p:grpSpPr>
            <a:xfrm>
              <a:off x="4945359" y="5184328"/>
              <a:ext cx="1755179" cy="1830276"/>
              <a:chOff x="4467624" y="5256213"/>
              <a:chExt cx="1590500" cy="1758390"/>
            </a:xfrm>
          </p:grpSpPr>
          <p:pic>
            <p:nvPicPr>
              <p:cNvPr id="1028" name="Picture 4" descr="C:\Users\135526\Pictures\土砂\小石が崖からパラパラ落ちてくる.jp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506790" y="5256213"/>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4467624" y="6768382"/>
                <a:ext cx="1590500" cy="246221"/>
              </a:xfrm>
              <a:prstGeom prst="rect">
                <a:avLst/>
              </a:prstGeom>
              <a:noFill/>
            </p:spPr>
            <p:txBody>
              <a:bodyPr wrap="none" rtlCol="0">
                <a:spAutoFit/>
              </a:bodyPr>
              <a:lstStyle/>
              <a:p>
                <a:pPr algn="ctr"/>
                <a:r>
                  <a:rPr kumimoji="1" lang="ja-JP" altLang="en-US" sz="1000" dirty="0" smtClean="0"/>
                  <a:t>がけから</a:t>
                </a:r>
                <a:r>
                  <a:rPr kumimoji="1" lang="ja-JP" altLang="en-US" sz="1000" u="sng" dirty="0" smtClean="0"/>
                  <a:t>小石が落ちてくる</a:t>
                </a:r>
                <a:endParaRPr kumimoji="1" lang="ja-JP" altLang="en-US" sz="1000" u="sng" dirty="0"/>
              </a:p>
            </p:txBody>
          </p:sp>
        </p:grpSp>
        <p:sp>
          <p:nvSpPr>
            <p:cNvPr id="40" name="テキスト ボックス 39"/>
            <p:cNvSpPr txBox="1"/>
            <p:nvPr/>
          </p:nvSpPr>
          <p:spPr>
            <a:xfrm>
              <a:off x="4796780" y="6928489"/>
              <a:ext cx="2068195" cy="200055"/>
            </a:xfrm>
            <a:prstGeom prst="rect">
              <a:avLst/>
            </a:prstGeom>
            <a:noFill/>
          </p:spPr>
          <p:txBody>
            <a:bodyPr wrap="none" rtlCol="0">
              <a:spAutoFit/>
            </a:bodyPr>
            <a:lstStyle/>
            <a:p>
              <a:r>
                <a:rPr kumimoji="1" lang="ja-JP" altLang="en-US" sz="700" dirty="0" smtClean="0"/>
                <a:t>（資料提供　</a:t>
              </a:r>
              <a:r>
                <a:rPr kumimoji="1" lang="en-US" altLang="ja-JP" sz="700" dirty="0" smtClean="0"/>
                <a:t>NPO</a:t>
              </a:r>
              <a:r>
                <a:rPr kumimoji="1" lang="ja-JP" altLang="en-US" sz="700" dirty="0" smtClean="0"/>
                <a:t>法人土砂災害防止広報センター）</a:t>
              </a:r>
              <a:endParaRPr kumimoji="1" lang="ja-JP" altLang="en-US" sz="700" dirty="0"/>
            </a:p>
          </p:txBody>
        </p:sp>
      </p:grpSp>
      <p:grpSp>
        <p:nvGrpSpPr>
          <p:cNvPr id="28" name="グループ化 27"/>
          <p:cNvGrpSpPr/>
          <p:nvPr/>
        </p:nvGrpSpPr>
        <p:grpSpPr>
          <a:xfrm>
            <a:off x="2560685" y="5112320"/>
            <a:ext cx="2068195" cy="1944215"/>
            <a:chOff x="2589260" y="5184328"/>
            <a:chExt cx="2068195" cy="1944215"/>
          </a:xfrm>
        </p:grpSpPr>
        <p:grpSp>
          <p:nvGrpSpPr>
            <p:cNvPr id="11" name="グループ化 10"/>
            <p:cNvGrpSpPr/>
            <p:nvPr/>
          </p:nvGrpSpPr>
          <p:grpSpPr>
            <a:xfrm>
              <a:off x="2736354" y="5184328"/>
              <a:ext cx="1719491" cy="1830275"/>
              <a:chOff x="2531974" y="5256214"/>
              <a:chExt cx="1521570" cy="1758389"/>
            </a:xfrm>
          </p:grpSpPr>
          <p:pic>
            <p:nvPicPr>
              <p:cNvPr id="7" name="Picture 3" descr="C:\Users\135526\Pictures\土砂\崖にひび割れができる.jpg"/>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36675" y="5256214"/>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531974" y="6768382"/>
                <a:ext cx="1521570" cy="246221"/>
              </a:xfrm>
              <a:prstGeom prst="rect">
                <a:avLst/>
              </a:prstGeom>
              <a:noFill/>
            </p:spPr>
            <p:txBody>
              <a:bodyPr wrap="none" rtlCol="0">
                <a:spAutoFit/>
              </a:bodyPr>
              <a:lstStyle/>
              <a:p>
                <a:pPr algn="ctr"/>
                <a:r>
                  <a:rPr kumimoji="1" lang="ja-JP" altLang="en-US" sz="1000" dirty="0" smtClean="0"/>
                  <a:t>がけに</a:t>
                </a:r>
                <a:r>
                  <a:rPr kumimoji="1" lang="ja-JP" altLang="en-US" sz="1000" u="sng" dirty="0" smtClean="0"/>
                  <a:t>ひび割れ</a:t>
                </a:r>
                <a:r>
                  <a:rPr kumimoji="1" lang="ja-JP" altLang="en-US" sz="1000" dirty="0" smtClean="0"/>
                  <a:t>ができる</a:t>
                </a:r>
                <a:endParaRPr kumimoji="1" lang="ja-JP" altLang="en-US" sz="1000" dirty="0"/>
              </a:p>
            </p:txBody>
          </p:sp>
        </p:grpSp>
        <p:sp>
          <p:nvSpPr>
            <p:cNvPr id="41" name="テキスト ボックス 40"/>
            <p:cNvSpPr txBox="1"/>
            <p:nvPr/>
          </p:nvSpPr>
          <p:spPr>
            <a:xfrm>
              <a:off x="2589260" y="6928488"/>
              <a:ext cx="2068195" cy="200055"/>
            </a:xfrm>
            <a:prstGeom prst="rect">
              <a:avLst/>
            </a:prstGeom>
            <a:noFill/>
          </p:spPr>
          <p:txBody>
            <a:bodyPr wrap="none" rtlCol="0">
              <a:spAutoFit/>
            </a:bodyPr>
            <a:lstStyle/>
            <a:p>
              <a:r>
                <a:rPr kumimoji="1" lang="ja-JP" altLang="en-US" sz="700" dirty="0" smtClean="0"/>
                <a:t>（資料提供　</a:t>
              </a:r>
              <a:r>
                <a:rPr kumimoji="1" lang="en-US" altLang="ja-JP" sz="700" dirty="0" smtClean="0"/>
                <a:t>NPO</a:t>
              </a:r>
              <a:r>
                <a:rPr kumimoji="1" lang="ja-JP" altLang="en-US" sz="700" dirty="0" smtClean="0"/>
                <a:t>法人土砂災害防止広報センター）</a:t>
              </a:r>
              <a:endParaRPr kumimoji="1" lang="ja-JP" altLang="en-US" sz="700" dirty="0"/>
            </a:p>
          </p:txBody>
        </p:sp>
      </p:grpSp>
      <p:grpSp>
        <p:nvGrpSpPr>
          <p:cNvPr id="29" name="グループ化 28"/>
          <p:cNvGrpSpPr/>
          <p:nvPr/>
        </p:nvGrpSpPr>
        <p:grpSpPr>
          <a:xfrm>
            <a:off x="288082" y="5112320"/>
            <a:ext cx="2068195" cy="1944216"/>
            <a:chOff x="326182" y="5184328"/>
            <a:chExt cx="2068195" cy="1944216"/>
          </a:xfrm>
        </p:grpSpPr>
        <p:grpSp>
          <p:nvGrpSpPr>
            <p:cNvPr id="10" name="グループ化 9"/>
            <p:cNvGrpSpPr/>
            <p:nvPr/>
          </p:nvGrpSpPr>
          <p:grpSpPr>
            <a:xfrm>
              <a:off x="432098" y="5184328"/>
              <a:ext cx="1790182" cy="1830275"/>
              <a:chOff x="336204" y="5256213"/>
              <a:chExt cx="1646605" cy="1758390"/>
            </a:xfrm>
          </p:grpSpPr>
          <p:pic>
            <p:nvPicPr>
              <p:cNvPr id="1026" name="Picture 2" descr="C:\Users\135526\Pictures\土砂\崖から急に水が湧き出る.jpg"/>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03424" y="5256213"/>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336204" y="6768382"/>
                <a:ext cx="1646605" cy="246221"/>
              </a:xfrm>
              <a:prstGeom prst="rect">
                <a:avLst/>
              </a:prstGeom>
              <a:noFill/>
            </p:spPr>
            <p:txBody>
              <a:bodyPr wrap="none" rtlCol="0">
                <a:spAutoFit/>
              </a:bodyPr>
              <a:lstStyle/>
              <a:p>
                <a:pPr algn="ctr"/>
                <a:r>
                  <a:rPr lang="ja-JP" altLang="en-US" sz="1000" dirty="0"/>
                  <a:t>がけ</a:t>
                </a:r>
                <a:r>
                  <a:rPr lang="ja-JP" altLang="en-US" sz="1000" dirty="0" smtClean="0"/>
                  <a:t>から急に</a:t>
                </a:r>
                <a:r>
                  <a:rPr lang="ja-JP" altLang="en-US" sz="1000" u="sng" dirty="0" smtClean="0"/>
                  <a:t>水が湧き出る</a:t>
                </a:r>
                <a:endParaRPr kumimoji="1" lang="ja-JP" altLang="en-US" sz="1000" u="sng" dirty="0"/>
              </a:p>
            </p:txBody>
          </p:sp>
        </p:grpSp>
        <p:sp>
          <p:nvSpPr>
            <p:cNvPr id="42" name="テキスト ボックス 41"/>
            <p:cNvSpPr txBox="1"/>
            <p:nvPr/>
          </p:nvSpPr>
          <p:spPr>
            <a:xfrm>
              <a:off x="326182" y="6928489"/>
              <a:ext cx="2068195" cy="200055"/>
            </a:xfrm>
            <a:prstGeom prst="rect">
              <a:avLst/>
            </a:prstGeom>
            <a:noFill/>
          </p:spPr>
          <p:txBody>
            <a:bodyPr wrap="none" rtlCol="0">
              <a:spAutoFit/>
            </a:bodyPr>
            <a:lstStyle/>
            <a:p>
              <a:r>
                <a:rPr kumimoji="1" lang="ja-JP" altLang="en-US" sz="700" dirty="0" smtClean="0"/>
                <a:t>（資料提供　</a:t>
              </a:r>
              <a:r>
                <a:rPr kumimoji="1" lang="en-US" altLang="ja-JP" sz="700" dirty="0" smtClean="0"/>
                <a:t>NPO</a:t>
              </a:r>
              <a:r>
                <a:rPr kumimoji="1" lang="ja-JP" altLang="en-US" sz="700" dirty="0" smtClean="0"/>
                <a:t>法人土砂災害防止広報センター）</a:t>
              </a:r>
              <a:endParaRPr kumimoji="1" lang="ja-JP" altLang="en-US" sz="700" dirty="0"/>
            </a:p>
          </p:txBody>
        </p:sp>
      </p:grpSp>
      <p:sp>
        <p:nvSpPr>
          <p:cNvPr id="30" name="テキスト ボックス 29"/>
          <p:cNvSpPr txBox="1"/>
          <p:nvPr/>
        </p:nvSpPr>
        <p:spPr>
          <a:xfrm>
            <a:off x="322318" y="863848"/>
            <a:ext cx="4960012" cy="461665"/>
          </a:xfrm>
          <a:prstGeom prst="rect">
            <a:avLst/>
          </a:prstGeom>
          <a:noFill/>
        </p:spPr>
        <p:txBody>
          <a:bodyPr wrap="none" rtlCol="0">
            <a:spAutoFit/>
          </a:bodyPr>
          <a:lstStyle/>
          <a:p>
            <a:r>
              <a:rPr lang="ja-JP" altLang="en-US" sz="1200" dirty="0"/>
              <a:t>土砂災害は、すさまじい破壊力をもつ土砂が</a:t>
            </a:r>
            <a:r>
              <a:rPr lang="ja-JP" altLang="en-US" sz="1200" dirty="0" smtClean="0"/>
              <a:t>、</a:t>
            </a:r>
            <a:endParaRPr lang="en-US" altLang="ja-JP" sz="1200" dirty="0" smtClean="0"/>
          </a:p>
          <a:p>
            <a:r>
              <a:rPr lang="ja-JP" altLang="en-US" sz="1200" dirty="0" smtClean="0"/>
              <a:t>一瞬</a:t>
            </a:r>
            <a:r>
              <a:rPr lang="ja-JP" altLang="en-US" sz="1200" dirty="0"/>
              <a:t>にして多くの人命や住宅などの財産を奪ってしまう恐ろしい災害です。</a:t>
            </a:r>
            <a:endParaRPr kumimoji="1" lang="ja-JP" altLang="en-US" sz="1200" dirty="0"/>
          </a:p>
        </p:txBody>
      </p:sp>
      <p:sp>
        <p:nvSpPr>
          <p:cNvPr id="47" name="テキスト ボックス 46"/>
          <p:cNvSpPr txBox="1"/>
          <p:nvPr/>
        </p:nvSpPr>
        <p:spPr>
          <a:xfrm>
            <a:off x="-98628" y="9783399"/>
            <a:ext cx="306494" cy="384721"/>
          </a:xfrm>
          <a:prstGeom prst="rect">
            <a:avLst/>
          </a:prstGeom>
          <a:noFill/>
        </p:spPr>
        <p:txBody>
          <a:bodyPr wrap="none" rtlCol="0">
            <a:spAutoFit/>
          </a:bodyPr>
          <a:lstStyle/>
          <a:p>
            <a:r>
              <a:rPr kumimoji="1" lang="en-US" altLang="ja-JP" dirty="0" smtClean="0">
                <a:latin typeface="MingLiU-ExtB" panose="02020500000000000000" pitchFamily="18" charset="-120"/>
              </a:rPr>
              <a:t>1</a:t>
            </a:r>
          </a:p>
        </p:txBody>
      </p:sp>
      <p:grpSp>
        <p:nvGrpSpPr>
          <p:cNvPr id="13" name="グループ化 12"/>
          <p:cNvGrpSpPr/>
          <p:nvPr/>
        </p:nvGrpSpPr>
        <p:grpSpPr>
          <a:xfrm>
            <a:off x="105366" y="1372115"/>
            <a:ext cx="3540504" cy="2973522"/>
            <a:chOff x="8064947" y="193868"/>
            <a:chExt cx="3540504" cy="2973522"/>
          </a:xfrm>
        </p:grpSpPr>
        <p:sp>
          <p:nvSpPr>
            <p:cNvPr id="31" name="正方形/長方形 30"/>
            <p:cNvSpPr/>
            <p:nvPr/>
          </p:nvSpPr>
          <p:spPr>
            <a:xfrm>
              <a:off x="8064947" y="193868"/>
              <a:ext cx="3540504" cy="297352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b="1" dirty="0" smtClean="0">
                  <a:solidFill>
                    <a:srgbClr val="002060"/>
                  </a:solidFill>
                </a:rPr>
                <a:t>◆ 土砂災害の種類</a:t>
              </a:r>
              <a:endParaRPr kumimoji="1" lang="ja-JP" altLang="en-US" b="1" dirty="0">
                <a:solidFill>
                  <a:srgbClr val="002060"/>
                </a:solidFill>
              </a:endParaRPr>
            </a:p>
          </p:txBody>
        </p:sp>
        <p:pic>
          <p:nvPicPr>
            <p:cNvPr id="1027" name="Picture 3" descr="C:\Users\135526\Desktop\図1.png"/>
            <p:cNvPicPr>
              <a:picLocks noChangeAspect="1" noChangeArrowheads="1"/>
            </p:cNvPicPr>
            <p:nvPr/>
          </p:nvPicPr>
          <p:blipFill>
            <a:blip r:embed="rId15" cstate="print">
              <a:extLst>
                <a:ext uri="{BEBA8EAE-BF5A-486C-A8C5-ECC9F3942E4B}">
                  <a14:imgProps xmlns:a14="http://schemas.microsoft.com/office/drawing/2010/main">
                    <a14:imgLayer r:embed="rId1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15800" y="555893"/>
              <a:ext cx="2640175" cy="221936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321263" y="2782393"/>
              <a:ext cx="3022744" cy="369332"/>
            </a:xfrm>
            <a:prstGeom prst="rect">
              <a:avLst/>
            </a:prstGeom>
            <a:noFill/>
          </p:spPr>
          <p:txBody>
            <a:bodyPr wrap="square" rtlCol="0">
              <a:spAutoFit/>
            </a:bodyPr>
            <a:lstStyle/>
            <a:p>
              <a:r>
                <a:rPr lang="en-US" altLang="ja-JP" sz="900" dirty="0" smtClean="0">
                  <a:latin typeface="ＭＳ ゴシック" panose="020B0609070205080204" pitchFamily="49" charset="-128"/>
                  <a:ea typeface="ＭＳ ゴシック" panose="020B0609070205080204" pitchFamily="49" charset="-128"/>
                </a:rPr>
                <a:t>※</a:t>
              </a:r>
              <a:r>
                <a:rPr lang="ja-JP" altLang="en-US" sz="900" dirty="0" smtClean="0">
                  <a:latin typeface="ＭＳ ゴシック" panose="020B0609070205080204" pitchFamily="49" charset="-128"/>
                  <a:ea typeface="ＭＳ ゴシック" panose="020B0609070205080204" pitchFamily="49" charset="-128"/>
                </a:rPr>
                <a:t> 土砂災害の一種に地すべりもあるが、平塚市内には、</a:t>
              </a:r>
              <a:endParaRPr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a:latin typeface="ＭＳ ゴシック" panose="020B0609070205080204" pitchFamily="49" charset="-128"/>
                  <a:ea typeface="ＭＳ ゴシック" panose="020B0609070205080204" pitchFamily="49" charset="-128"/>
                </a:rPr>
                <a:t>　</a:t>
              </a:r>
              <a:r>
                <a:rPr lang="ja-JP" altLang="en-US" sz="900" dirty="0">
                  <a:latin typeface="ＭＳ ゴシック" panose="020B0609070205080204" pitchFamily="49" charset="-128"/>
                  <a:ea typeface="ＭＳ ゴシック" panose="020B0609070205080204" pitchFamily="49" charset="-128"/>
                </a:rPr>
                <a:t> </a:t>
              </a:r>
              <a:r>
                <a:rPr kumimoji="1" lang="ja-JP" altLang="en-US" sz="900" dirty="0" smtClean="0">
                  <a:latin typeface="ＭＳ ゴシック" panose="020B0609070205080204" pitchFamily="49" charset="-128"/>
                  <a:ea typeface="ＭＳ ゴシック" panose="020B0609070205080204" pitchFamily="49" charset="-128"/>
                </a:rPr>
                <a:t>地すべりの</a:t>
              </a:r>
              <a:r>
                <a:rPr kumimoji="1" lang="ja-JP" altLang="en-US" sz="900" dirty="0">
                  <a:latin typeface="ＭＳ ゴシック" panose="020B0609070205080204" pitchFamily="49" charset="-128"/>
                  <a:ea typeface="ＭＳ ゴシック" panose="020B0609070205080204" pitchFamily="49" charset="-128"/>
                </a:rPr>
                <a:t>危険性が</a:t>
              </a:r>
              <a:r>
                <a:rPr kumimoji="1" lang="ja-JP" altLang="en-US" sz="900" dirty="0" smtClean="0">
                  <a:latin typeface="ＭＳ ゴシック" panose="020B0609070205080204" pitchFamily="49" charset="-128"/>
                  <a:ea typeface="ＭＳ ゴシック" panose="020B0609070205080204" pitchFamily="49" charset="-128"/>
                </a:rPr>
                <a:t>ある箇所は</a:t>
              </a:r>
              <a:r>
                <a:rPr lang="ja-JP" altLang="en-US" sz="900" dirty="0" smtClean="0">
                  <a:latin typeface="ＭＳ ゴシック" panose="020B0609070205080204" pitchFamily="49" charset="-128"/>
                  <a:ea typeface="ＭＳ ゴシック" panose="020B0609070205080204" pitchFamily="49" charset="-128"/>
                </a:rPr>
                <a:t>ない</a:t>
              </a:r>
              <a:endParaRPr kumimoji="1" lang="ja-JP" altLang="en-US" sz="900" dirty="0">
                <a:latin typeface="ＭＳ ゴシック" panose="020B0609070205080204" pitchFamily="49" charset="-128"/>
                <a:ea typeface="ＭＳ ゴシック" panose="020B0609070205080204" pitchFamily="49" charset="-128"/>
              </a:endParaRPr>
            </a:p>
          </p:txBody>
        </p:sp>
      </p:grpSp>
      <p:sp>
        <p:nvSpPr>
          <p:cNvPr id="49" name="正方形/長方形 48"/>
          <p:cNvSpPr/>
          <p:nvPr/>
        </p:nvSpPr>
        <p:spPr>
          <a:xfrm>
            <a:off x="3735278" y="1382759"/>
            <a:ext cx="3338795" cy="296287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800" b="1" dirty="0">
                <a:solidFill>
                  <a:srgbClr val="002060"/>
                </a:solidFill>
              </a:rPr>
              <a:t>◆</a:t>
            </a:r>
            <a:r>
              <a:rPr lang="ja-JP" altLang="en-US" sz="1800" b="1" dirty="0" smtClean="0">
                <a:solidFill>
                  <a:prstClr val="black"/>
                </a:solidFill>
                <a:latin typeface="ＭＳ Ｐゴシック" panose="020B0600070205080204" pitchFamily="50" charset="-128"/>
              </a:rPr>
              <a:t>ハザードマップを</a:t>
            </a:r>
            <a:r>
              <a:rPr lang="ja-JP" altLang="en-US" sz="1800" b="1" dirty="0">
                <a:solidFill>
                  <a:prstClr val="black"/>
                </a:solidFill>
                <a:latin typeface="ＭＳ Ｐゴシック" panose="020B0600070205080204" pitchFamily="50" charset="-128"/>
              </a:rPr>
              <a:t>確認しよう</a:t>
            </a:r>
            <a:endParaRPr lang="en-US" altLang="ja-JP" sz="1800" b="1" dirty="0">
              <a:solidFill>
                <a:prstClr val="black"/>
              </a:solidFill>
              <a:latin typeface="ＭＳ Ｐゴシック" panose="020B0600070205080204" pitchFamily="50" charset="-128"/>
            </a:endParaRPr>
          </a:p>
          <a:p>
            <a:pPr lvl="0">
              <a:spcBef>
                <a:spcPts val="600"/>
              </a:spcBef>
            </a:pPr>
            <a:r>
              <a:rPr lang="ja-JP" altLang="en-US" sz="1200" dirty="0" smtClean="0">
                <a:solidFill>
                  <a:prstClr val="black"/>
                </a:solidFill>
                <a:latin typeface="+mn-ea"/>
              </a:rPr>
              <a:t>　雨</a:t>
            </a:r>
            <a:r>
              <a:rPr lang="ja-JP" altLang="en-US" sz="1200" dirty="0">
                <a:solidFill>
                  <a:prstClr val="black"/>
                </a:solidFill>
                <a:latin typeface="+mn-ea"/>
              </a:rPr>
              <a:t>が多く、長く降り続けると土砂災害の危険性が高まります。自宅が土砂災害の危険性のある地域かどうかを土砂災害ハザードマップで確認し、自身の避難行動をあらかじめ考えておきましょう</a:t>
            </a:r>
            <a:r>
              <a:rPr lang="ja-JP" altLang="en-US" sz="1200" dirty="0" smtClean="0">
                <a:solidFill>
                  <a:prstClr val="black"/>
                </a:solidFill>
                <a:latin typeface="+mn-ea"/>
              </a:rPr>
              <a:t>。</a:t>
            </a:r>
            <a:endParaRPr lang="en-US" altLang="ja-JP" sz="1200" dirty="0" smtClean="0">
              <a:solidFill>
                <a:prstClr val="black"/>
              </a:solidFill>
              <a:latin typeface="+mn-ea"/>
            </a:endParaRPr>
          </a:p>
          <a:p>
            <a:pPr lvl="0">
              <a:spcBef>
                <a:spcPts val="600"/>
              </a:spcBef>
            </a:pPr>
            <a:r>
              <a:rPr lang="ja-JP" altLang="en-US" sz="1200" dirty="0" smtClean="0">
                <a:solidFill>
                  <a:prstClr val="black"/>
                </a:solidFill>
                <a:latin typeface="+mn-ea"/>
              </a:rPr>
              <a:t>　また、洪水ハザードマップも合わせて確認するようにしましょう。</a:t>
            </a:r>
            <a:endParaRPr lang="en-US" altLang="ja-JP" sz="1200" dirty="0" smtClean="0">
              <a:solidFill>
                <a:prstClr val="black"/>
              </a:solidFill>
              <a:latin typeface="+mn-ea"/>
            </a:endParaRPr>
          </a:p>
        </p:txBody>
      </p:sp>
      <p:pic>
        <p:nvPicPr>
          <p:cNvPr id="45" name="図 44"/>
          <p:cNvPicPr>
            <a:picLocks noChangeAspect="1"/>
          </p:cNvPicPr>
          <p:nvPr/>
        </p:nvPicPr>
        <p:blipFill rotWithShape="1">
          <a:blip r:embed="rId17" cstate="print">
            <a:extLst>
              <a:ext uri="{28A0092B-C50C-407E-A947-70E740481C1C}">
                <a14:useLocalDpi xmlns:a14="http://schemas.microsoft.com/office/drawing/2010/main" val="0"/>
              </a:ext>
            </a:extLst>
          </a:blip>
          <a:srcRect l="-52" t="193" r="12" b="-496"/>
          <a:stretch/>
        </p:blipFill>
        <p:spPr>
          <a:xfrm>
            <a:off x="5074717" y="3024088"/>
            <a:ext cx="1744800" cy="1238656"/>
          </a:xfrm>
          <a:prstGeom prst="rect">
            <a:avLst/>
          </a:prstGeom>
        </p:spPr>
      </p:pic>
      <p:pic>
        <p:nvPicPr>
          <p:cNvPr id="46" name="図 45"/>
          <p:cNvPicPr>
            <a:picLocks noChangeAspect="1"/>
          </p:cNvPicPr>
          <p:nvPr/>
        </p:nvPicPr>
        <p:blipFill>
          <a:blip r:embed="rId18"/>
          <a:stretch>
            <a:fillRect/>
          </a:stretch>
        </p:blipFill>
        <p:spPr>
          <a:xfrm>
            <a:off x="3902187" y="3024088"/>
            <a:ext cx="913342" cy="1267019"/>
          </a:xfrm>
          <a:prstGeom prst="rect">
            <a:avLst/>
          </a:prstGeom>
        </p:spPr>
      </p:pic>
    </p:spTree>
    <p:extLst>
      <p:ext uri="{BB962C8B-B14F-4D97-AF65-F5344CB8AC3E}">
        <p14:creationId xmlns:p14="http://schemas.microsoft.com/office/powerpoint/2010/main" val="212504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4)">
                                      <p:cBhvr>
                                        <p:cTn id="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土砂災害の基礎知識２</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105210" y="5921102"/>
            <a:ext cx="7002187" cy="4104456"/>
            <a:chOff x="105210" y="5921102"/>
            <a:chExt cx="7002187" cy="4104456"/>
          </a:xfrm>
        </p:grpSpPr>
        <p:sp>
          <p:nvSpPr>
            <p:cNvPr id="2" name="正方形/長方形 1"/>
            <p:cNvSpPr/>
            <p:nvPr/>
          </p:nvSpPr>
          <p:spPr>
            <a:xfrm>
              <a:off x="105210" y="5921102"/>
              <a:ext cx="7002187" cy="41044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b="1" dirty="0" smtClean="0">
                  <a:solidFill>
                    <a:srgbClr val="002060"/>
                  </a:solidFill>
                </a:rPr>
                <a:t>◆ 情報の入手ツール</a:t>
              </a:r>
              <a:endParaRPr kumimoji="1" lang="en-US" altLang="ja-JP" sz="1600" b="1" dirty="0" smtClean="0">
                <a:solidFill>
                  <a:srgbClr val="002060"/>
                </a:solidFill>
              </a:endParaRPr>
            </a:p>
            <a:p>
              <a:endParaRPr lang="en-US" altLang="ja-JP" dirty="0">
                <a:solidFill>
                  <a:srgbClr val="002060"/>
                </a:solidFill>
              </a:endParaRPr>
            </a:p>
            <a:p>
              <a:r>
                <a:rPr kumimoji="1" lang="ja-JP" altLang="en-US" sz="1600" dirty="0" smtClean="0">
                  <a:solidFill>
                    <a:schemeClr val="tx1"/>
                  </a:solidFill>
                </a:rPr>
                <a:t>　</a:t>
              </a:r>
              <a:endParaRPr lang="en-US" altLang="ja-JP" sz="1600" dirty="0" smtClean="0">
                <a:solidFill>
                  <a:schemeClr val="tx1"/>
                </a:solidFill>
              </a:endParaRPr>
            </a:p>
          </p:txBody>
        </p:sp>
        <p:grpSp>
          <p:nvGrpSpPr>
            <p:cNvPr id="28" name="グループ化 27"/>
            <p:cNvGrpSpPr/>
            <p:nvPr/>
          </p:nvGrpSpPr>
          <p:grpSpPr>
            <a:xfrm>
              <a:off x="210125" y="6162894"/>
              <a:ext cx="3347345" cy="1200402"/>
              <a:chOff x="181097" y="6485041"/>
              <a:chExt cx="3347345" cy="1200402"/>
            </a:xfrm>
          </p:grpSpPr>
          <p:sp>
            <p:nvSpPr>
              <p:cNvPr id="8" name="テキスト ボックス 7"/>
              <p:cNvSpPr txBox="1"/>
              <p:nvPr/>
            </p:nvSpPr>
            <p:spPr>
              <a:xfrm>
                <a:off x="181097" y="6531281"/>
                <a:ext cx="3347345" cy="1154162"/>
              </a:xfrm>
              <a:prstGeom prst="rect">
                <a:avLst/>
              </a:prstGeom>
              <a:solidFill>
                <a:schemeClr val="bg1"/>
              </a:solidFill>
            </p:spPr>
            <p:txBody>
              <a:bodyPr wrap="square" rtlCol="0">
                <a:spAutoFit/>
              </a:bodyPr>
              <a:lstStyle/>
              <a:p>
                <a:r>
                  <a:rPr lang="ja-JP" altLang="en-US" sz="1200" b="1" dirty="0" smtClean="0"/>
                  <a:t>▼ </a:t>
                </a:r>
                <a:r>
                  <a:rPr lang="ja-JP" altLang="en-US" sz="1200" b="1" u="sng" dirty="0" smtClean="0"/>
                  <a:t>ラジオ</a:t>
                </a:r>
                <a:endParaRPr lang="en-US" altLang="ja-JP" sz="1200" b="1" u="sng" dirty="0" smtClean="0"/>
              </a:p>
              <a:p>
                <a:endParaRPr lang="en-US" altLang="ja-JP" sz="300" u="sng" dirty="0"/>
              </a:p>
              <a:p>
                <a:r>
                  <a:rPr lang="ja-JP" altLang="en-US" sz="1200" dirty="0"/>
                  <a:t>　</a:t>
                </a:r>
                <a:r>
                  <a:rPr lang="ja-JP" altLang="en-US" sz="1200" dirty="0" smtClean="0"/>
                  <a:t>・</a:t>
                </a:r>
                <a:r>
                  <a:rPr lang="en-US" altLang="ja-JP" sz="1200" dirty="0" smtClean="0"/>
                  <a:t>FM</a:t>
                </a:r>
                <a:r>
                  <a:rPr lang="ja-JP" altLang="en-US" sz="1200" dirty="0"/>
                  <a:t>湘南ナパサ（</a:t>
                </a:r>
                <a:r>
                  <a:rPr lang="ja-JP" altLang="en-US" sz="1200" dirty="0" smtClean="0"/>
                  <a:t>７８．３</a:t>
                </a:r>
                <a:r>
                  <a:rPr lang="en-US" altLang="ja-JP" sz="1200" dirty="0" smtClean="0"/>
                  <a:t>MHz</a:t>
                </a:r>
                <a:r>
                  <a:rPr lang="ja-JP" altLang="en-US" sz="1200" dirty="0" smtClean="0"/>
                  <a:t>）</a:t>
                </a:r>
                <a:endParaRPr lang="en-US" altLang="ja-JP" sz="1200" dirty="0" smtClean="0"/>
              </a:p>
              <a:p>
                <a:endParaRPr lang="en-US" altLang="ja-JP" sz="300" dirty="0"/>
              </a:p>
              <a:p>
                <a:r>
                  <a:rPr lang="ja-JP" altLang="en-US" sz="1200" dirty="0" smtClean="0"/>
                  <a:t>　　</a:t>
                </a:r>
                <a:r>
                  <a:rPr lang="en-US" altLang="ja-JP" sz="1200" dirty="0" smtClean="0"/>
                  <a:t>FM</a:t>
                </a:r>
                <a:r>
                  <a:rPr lang="ja-JP" altLang="en-US" sz="1200" dirty="0" smtClean="0"/>
                  <a:t>湘南ナパサは</a:t>
                </a:r>
                <a:endParaRPr lang="en-US" altLang="ja-JP" sz="1200" dirty="0" smtClean="0"/>
              </a:p>
              <a:p>
                <a:r>
                  <a:rPr lang="ja-JP" altLang="en-US" sz="1200" dirty="0" smtClean="0"/>
                  <a:t>　</a:t>
                </a:r>
                <a:r>
                  <a:rPr lang="ja-JP" altLang="en-US" sz="1200" dirty="0"/>
                  <a:t>　</a:t>
                </a:r>
                <a:r>
                  <a:rPr lang="ja-JP" altLang="en-US" sz="1200" dirty="0" smtClean="0"/>
                  <a:t>緊急放送により情報提供</a:t>
                </a:r>
                <a:endParaRPr lang="en-US" altLang="ja-JP" sz="1200" dirty="0" smtClean="0"/>
              </a:p>
              <a:p>
                <a:endParaRPr lang="en-US" altLang="ja-JP" sz="300" dirty="0" smtClean="0"/>
              </a:p>
              <a:p>
                <a:r>
                  <a:rPr lang="ja-JP" altLang="en-US" sz="1200" dirty="0" smtClean="0"/>
                  <a:t>　</a:t>
                </a:r>
                <a:r>
                  <a:rPr lang="ja-JP" altLang="en-US" sz="900" dirty="0" smtClean="0"/>
                  <a:t>その他、</a:t>
                </a:r>
                <a:r>
                  <a:rPr lang="en-US" altLang="ja-JP" sz="900" dirty="0" smtClean="0"/>
                  <a:t>FM</a:t>
                </a:r>
                <a:r>
                  <a:rPr lang="ja-JP" altLang="en-US" sz="900" dirty="0" smtClean="0"/>
                  <a:t>ヨコハマ</a:t>
                </a:r>
                <a:r>
                  <a:rPr lang="en-US" altLang="ja-JP" sz="900" dirty="0" smtClean="0"/>
                  <a:t>(84.7MHz)</a:t>
                </a:r>
                <a:r>
                  <a:rPr lang="ja-JP" altLang="en-US" sz="900" dirty="0" err="1"/>
                  <a:t>や</a:t>
                </a:r>
                <a:r>
                  <a:rPr lang="en-US" altLang="ja-JP" sz="900" dirty="0" smtClean="0"/>
                  <a:t>NHK</a:t>
                </a:r>
                <a:r>
                  <a:rPr lang="ja-JP" altLang="en-US" sz="900" dirty="0" smtClean="0"/>
                  <a:t>ラジオ、ニッポン放送など</a:t>
                </a:r>
                <a:endParaRPr lang="ja-JP" altLang="en-US" sz="1200" dirty="0" smtClean="0"/>
              </a:p>
            </p:txBody>
          </p:sp>
          <p:pic>
            <p:nvPicPr>
              <p:cNvPr id="2050" name="Picture 2" descr="C:\Users\135526\Pictures\radio.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62030" y="6485041"/>
                <a:ext cx="1094403" cy="10329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グループ化 26"/>
            <p:cNvGrpSpPr/>
            <p:nvPr/>
          </p:nvGrpSpPr>
          <p:grpSpPr>
            <a:xfrm>
              <a:off x="210126" y="7429366"/>
              <a:ext cx="3347347" cy="1338828"/>
              <a:chOff x="181098" y="8280672"/>
              <a:chExt cx="3347347" cy="1338828"/>
            </a:xfrm>
          </p:grpSpPr>
          <p:sp>
            <p:nvSpPr>
              <p:cNvPr id="10" name="テキスト ボックス 9"/>
              <p:cNvSpPr txBox="1"/>
              <p:nvPr/>
            </p:nvSpPr>
            <p:spPr>
              <a:xfrm>
                <a:off x="181098" y="8280672"/>
                <a:ext cx="3347347" cy="1338828"/>
              </a:xfrm>
              <a:prstGeom prst="rect">
                <a:avLst/>
              </a:prstGeom>
              <a:solidFill>
                <a:schemeClr val="bg1"/>
              </a:solidFill>
            </p:spPr>
            <p:txBody>
              <a:bodyPr wrap="square" rtlCol="0">
                <a:spAutoFit/>
              </a:bodyPr>
              <a:lstStyle/>
              <a:p>
                <a:pPr lvl="0"/>
                <a:r>
                  <a:rPr lang="ja-JP" altLang="en-US" sz="1200" b="1" dirty="0" smtClean="0">
                    <a:solidFill>
                      <a:prstClr val="black"/>
                    </a:solidFill>
                  </a:rPr>
                  <a:t>▼ </a:t>
                </a:r>
                <a:r>
                  <a:rPr lang="ja-JP" altLang="en-US" sz="1200" b="1" u="sng" dirty="0" smtClean="0">
                    <a:solidFill>
                      <a:prstClr val="black"/>
                    </a:solidFill>
                  </a:rPr>
                  <a:t>メール</a:t>
                </a:r>
                <a:endParaRPr lang="en-US" altLang="ja-JP" sz="1200" b="1" u="sng" dirty="0" smtClean="0">
                  <a:solidFill>
                    <a:prstClr val="black"/>
                  </a:solidFill>
                </a:endParaRPr>
              </a:p>
              <a:p>
                <a:pPr lvl="0"/>
                <a:endParaRPr lang="en-US" altLang="ja-JP" sz="300" u="sng" dirty="0">
                  <a:solidFill>
                    <a:prstClr val="black"/>
                  </a:solidFill>
                </a:endParaRPr>
              </a:p>
              <a:p>
                <a:pPr lvl="0"/>
                <a:r>
                  <a:rPr lang="ja-JP" altLang="en-US" sz="1200" dirty="0">
                    <a:solidFill>
                      <a:prstClr val="black"/>
                    </a:solidFill>
                  </a:rPr>
                  <a:t>　</a:t>
                </a:r>
                <a:r>
                  <a:rPr lang="ja-JP" altLang="en-US" sz="1200" dirty="0" smtClean="0">
                    <a:solidFill>
                      <a:prstClr val="black"/>
                    </a:solidFill>
                  </a:rPr>
                  <a:t>・ほっと</a:t>
                </a:r>
                <a:r>
                  <a:rPr lang="ja-JP" altLang="en-US" sz="1200" dirty="0">
                    <a:solidFill>
                      <a:prstClr val="black"/>
                    </a:solidFill>
                  </a:rPr>
                  <a:t>メール</a:t>
                </a:r>
                <a:r>
                  <a:rPr lang="ja-JP" altLang="en-US" sz="1200" dirty="0" smtClean="0">
                    <a:solidFill>
                      <a:prstClr val="black"/>
                    </a:solidFill>
                  </a:rPr>
                  <a:t>ひらつか</a:t>
                </a:r>
                <a:endParaRPr lang="en-US" altLang="ja-JP" sz="1200" dirty="0" smtClean="0">
                  <a:solidFill>
                    <a:prstClr val="black"/>
                  </a:solidFill>
                </a:endParaRPr>
              </a:p>
              <a:p>
                <a:pPr lvl="0"/>
                <a:endParaRPr lang="en-US" altLang="ja-JP" sz="200" dirty="0">
                  <a:solidFill>
                    <a:prstClr val="black"/>
                  </a:solidFill>
                </a:endParaRPr>
              </a:p>
              <a:p>
                <a:pPr lvl="0"/>
                <a:endParaRPr lang="en-US" altLang="ja-JP" sz="1600" dirty="0" smtClean="0">
                  <a:solidFill>
                    <a:prstClr val="black"/>
                  </a:solidFill>
                </a:endParaRPr>
              </a:p>
              <a:p>
                <a:pPr lvl="0"/>
                <a:r>
                  <a:rPr lang="ja-JP" altLang="en-US" sz="1200" dirty="0" smtClean="0">
                    <a:solidFill>
                      <a:prstClr val="black"/>
                    </a:solidFill>
                  </a:rPr>
                  <a:t>　メールにより、平塚市から</a:t>
                </a:r>
                <a:endParaRPr lang="en-US" altLang="ja-JP" sz="1200" dirty="0" smtClean="0">
                  <a:solidFill>
                    <a:prstClr val="black"/>
                  </a:solidFill>
                </a:endParaRPr>
              </a:p>
              <a:p>
                <a:pPr lvl="0"/>
                <a:r>
                  <a:rPr lang="ja-JP" altLang="en-US" sz="1200" dirty="0">
                    <a:solidFill>
                      <a:prstClr val="black"/>
                    </a:solidFill>
                  </a:rPr>
                  <a:t>　</a:t>
                </a:r>
                <a:r>
                  <a:rPr lang="ja-JP" altLang="en-US" sz="1200" dirty="0" smtClean="0">
                    <a:solidFill>
                      <a:prstClr val="black"/>
                    </a:solidFill>
                  </a:rPr>
                  <a:t>情報配信（要事前登録）</a:t>
                </a:r>
                <a:endParaRPr lang="en-US" altLang="ja-JP" sz="1200" dirty="0" smtClean="0">
                  <a:solidFill>
                    <a:prstClr val="black"/>
                  </a:solidFill>
                </a:endParaRPr>
              </a:p>
              <a:p>
                <a:pPr lvl="0"/>
                <a:r>
                  <a:rPr lang="ja-JP" altLang="en-US" sz="1200" dirty="0" smtClean="0">
                    <a:solidFill>
                      <a:prstClr val="black"/>
                    </a:solidFill>
                  </a:rPr>
                  <a:t>　　　　　　  　　　　　　  登録はこちら→</a:t>
                </a:r>
                <a:endParaRPr lang="en-US" altLang="ja-JP" sz="1200" dirty="0" smtClean="0">
                  <a:solidFill>
                    <a:prstClr val="black"/>
                  </a:solidFill>
                </a:endParaRPr>
              </a:p>
            </p:txBody>
          </p:sp>
          <p:pic>
            <p:nvPicPr>
              <p:cNvPr id="2053" name="Picture 5" descr="C:\Users\135526\Pictures\computer_email.pn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3805" y="8286788"/>
                <a:ext cx="670541" cy="6705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1888" y="8811405"/>
                <a:ext cx="794546" cy="79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グループ化 28"/>
            <p:cNvGrpSpPr/>
            <p:nvPr/>
          </p:nvGrpSpPr>
          <p:grpSpPr>
            <a:xfrm>
              <a:off x="3730514" y="7429365"/>
              <a:ext cx="3274693" cy="1338828"/>
              <a:chOff x="3672458" y="7776615"/>
              <a:chExt cx="3274693" cy="1338828"/>
            </a:xfrm>
          </p:grpSpPr>
          <p:grpSp>
            <p:nvGrpSpPr>
              <p:cNvPr id="26" name="グループ化 25"/>
              <p:cNvGrpSpPr/>
              <p:nvPr/>
            </p:nvGrpSpPr>
            <p:grpSpPr>
              <a:xfrm>
                <a:off x="3672458" y="7776615"/>
                <a:ext cx="3274693" cy="1338828"/>
                <a:chOff x="3672458" y="8259472"/>
                <a:chExt cx="3274693" cy="1338828"/>
              </a:xfrm>
            </p:grpSpPr>
            <p:grpSp>
              <p:nvGrpSpPr>
                <p:cNvPr id="12" name="グループ化 11"/>
                <p:cNvGrpSpPr/>
                <p:nvPr/>
              </p:nvGrpSpPr>
              <p:grpSpPr>
                <a:xfrm>
                  <a:off x="3672458" y="8259472"/>
                  <a:ext cx="3274693" cy="1338828"/>
                  <a:chOff x="326923" y="3387366"/>
                  <a:chExt cx="1975875" cy="1318005"/>
                </a:xfrm>
                <a:solidFill>
                  <a:schemeClr val="bg1"/>
                </a:solidFill>
              </p:grpSpPr>
              <p:sp>
                <p:nvSpPr>
                  <p:cNvPr id="11" name="テキスト ボックス 10"/>
                  <p:cNvSpPr txBox="1"/>
                  <p:nvPr/>
                </p:nvSpPr>
                <p:spPr>
                  <a:xfrm>
                    <a:off x="326923" y="3387366"/>
                    <a:ext cx="1975875" cy="1318005"/>
                  </a:xfrm>
                  <a:prstGeom prst="rect">
                    <a:avLst/>
                  </a:prstGeom>
                  <a:grpFill/>
                </p:spPr>
                <p:txBody>
                  <a:bodyPr wrap="square" rtlCol="0">
                    <a:spAutoFit/>
                  </a:bodyPr>
                  <a:lstStyle/>
                  <a:p>
                    <a:pPr lvl="0"/>
                    <a:r>
                      <a:rPr lang="ja-JP" altLang="en-US" sz="1200" b="1" dirty="0">
                        <a:solidFill>
                          <a:prstClr val="black"/>
                        </a:solidFill>
                      </a:rPr>
                      <a:t>▼ </a:t>
                    </a:r>
                    <a:r>
                      <a:rPr lang="ja-JP" altLang="en-US" sz="1200" b="1" u="sng" dirty="0" smtClean="0">
                        <a:solidFill>
                          <a:prstClr val="black"/>
                        </a:solidFill>
                      </a:rPr>
                      <a:t>電話</a:t>
                    </a:r>
                    <a:endParaRPr lang="en-US" altLang="ja-JP" sz="1200" b="1" u="sng" dirty="0" smtClean="0">
                      <a:solidFill>
                        <a:prstClr val="black"/>
                      </a:solidFill>
                    </a:endParaRPr>
                  </a:p>
                  <a:p>
                    <a:pPr lvl="0"/>
                    <a:endParaRPr lang="ja-JP" altLang="en-US" sz="300" u="sng" dirty="0">
                      <a:solidFill>
                        <a:prstClr val="black"/>
                      </a:solidFill>
                    </a:endParaRPr>
                  </a:p>
                  <a:p>
                    <a:pPr lvl="0"/>
                    <a:r>
                      <a:rPr lang="ja-JP" altLang="en-US" sz="1200" dirty="0" smtClean="0">
                        <a:solidFill>
                          <a:prstClr val="black"/>
                        </a:solidFill>
                      </a:rPr>
                      <a:t>　・天気予報の電話  ： １７７</a:t>
                    </a:r>
                    <a:endParaRPr lang="en-US" altLang="ja-JP" sz="1200" dirty="0" smtClean="0">
                      <a:solidFill>
                        <a:prstClr val="black"/>
                      </a:solidFill>
                    </a:endParaRPr>
                  </a:p>
                  <a:p>
                    <a:pPr lvl="0"/>
                    <a:endParaRPr lang="ja-JP" altLang="en-US" sz="900" dirty="0">
                      <a:solidFill>
                        <a:prstClr val="black"/>
                      </a:solidFill>
                    </a:endParaRPr>
                  </a:p>
                  <a:p>
                    <a:pPr lvl="0"/>
                    <a:r>
                      <a:rPr lang="ja-JP" altLang="en-US" sz="1200" dirty="0">
                        <a:solidFill>
                          <a:prstClr val="black"/>
                        </a:solidFill>
                      </a:rPr>
                      <a:t>　</a:t>
                    </a:r>
                    <a:r>
                      <a:rPr lang="ja-JP" altLang="en-US" sz="1200" dirty="0" smtClean="0">
                        <a:solidFill>
                          <a:prstClr val="black"/>
                        </a:solidFill>
                      </a:rPr>
                      <a:t>・テレフォンガイド</a:t>
                    </a:r>
                    <a:endParaRPr lang="en-US" altLang="ja-JP" sz="1200" dirty="0" smtClean="0">
                      <a:solidFill>
                        <a:prstClr val="black"/>
                      </a:solidFill>
                    </a:endParaRPr>
                  </a:p>
                  <a:p>
                    <a:pPr lvl="0"/>
                    <a:endParaRPr lang="en-US" altLang="ja-JP" sz="300" dirty="0">
                      <a:solidFill>
                        <a:prstClr val="black"/>
                      </a:solidFill>
                    </a:endParaRPr>
                  </a:p>
                  <a:p>
                    <a:r>
                      <a:rPr lang="ja-JP" altLang="en-US" sz="1100" dirty="0" smtClean="0">
                        <a:solidFill>
                          <a:prstClr val="black"/>
                        </a:solidFill>
                      </a:rPr>
                      <a:t> </a:t>
                    </a:r>
                    <a:r>
                      <a:rPr lang="ja-JP" altLang="en-US" sz="1100" dirty="0">
                        <a:solidFill>
                          <a:prstClr val="black"/>
                        </a:solidFill>
                      </a:rPr>
                      <a:t>　</a:t>
                    </a:r>
                    <a:r>
                      <a:rPr lang="ja-JP" altLang="en-US" sz="1100" dirty="0" smtClean="0">
                        <a:solidFill>
                          <a:prstClr val="black"/>
                        </a:solidFill>
                      </a:rPr>
                      <a:t>　　</a:t>
                    </a:r>
                    <a:r>
                      <a:rPr lang="ja-JP" altLang="en-US" sz="1100" dirty="0">
                        <a:solidFill>
                          <a:prstClr val="black"/>
                        </a:solidFill>
                      </a:rPr>
                      <a:t>０１８０－９９－４９５６　</a:t>
                    </a:r>
                    <a:r>
                      <a:rPr lang="ja-JP" altLang="en-US" sz="1100" dirty="0" smtClean="0">
                        <a:solidFill>
                          <a:prstClr val="black"/>
                        </a:solidFill>
                      </a:rPr>
                      <a:t>　</a:t>
                    </a:r>
                    <a:r>
                      <a:rPr lang="ja-JP" altLang="en-US" sz="1100" dirty="0">
                        <a:solidFill>
                          <a:prstClr val="black"/>
                        </a:solidFill>
                      </a:rPr>
                      <a:t>　</a:t>
                    </a:r>
                    <a:r>
                      <a:rPr lang="ja-JP" altLang="en-US" sz="800" dirty="0">
                        <a:solidFill>
                          <a:prstClr val="black"/>
                        </a:solidFill>
                      </a:rPr>
                      <a:t>防災</a:t>
                    </a:r>
                    <a:r>
                      <a:rPr lang="ja-JP" altLang="en-US" sz="800" dirty="0" smtClean="0">
                        <a:solidFill>
                          <a:prstClr val="black"/>
                        </a:solidFill>
                      </a:rPr>
                      <a:t>行政無線</a:t>
                    </a:r>
                    <a:r>
                      <a:rPr lang="ja-JP" altLang="en-US" sz="800" dirty="0">
                        <a:solidFill>
                          <a:prstClr val="black"/>
                        </a:solidFill>
                      </a:rPr>
                      <a:t>の内容</a:t>
                    </a:r>
                    <a:r>
                      <a:rPr lang="ja-JP" altLang="en-US" sz="800" dirty="0" smtClean="0">
                        <a:solidFill>
                          <a:prstClr val="black"/>
                        </a:solidFill>
                      </a:rPr>
                      <a:t>を</a:t>
                    </a:r>
                    <a:r>
                      <a:rPr lang="ja-JP" altLang="en-US" sz="1100" dirty="0" smtClean="0">
                        <a:solidFill>
                          <a:prstClr val="black"/>
                        </a:solidFill>
                      </a:rPr>
                      <a:t> </a:t>
                    </a:r>
                    <a:r>
                      <a:rPr lang="ja-JP" altLang="en-US" sz="1100" dirty="0">
                        <a:solidFill>
                          <a:prstClr val="black"/>
                        </a:solidFill>
                      </a:rPr>
                      <a:t>　</a:t>
                    </a:r>
                    <a:r>
                      <a:rPr lang="ja-JP" altLang="en-US" sz="1100" dirty="0" smtClean="0">
                        <a:solidFill>
                          <a:prstClr val="black"/>
                        </a:solidFill>
                      </a:rPr>
                      <a:t>　　</a:t>
                    </a:r>
                    <a:endParaRPr lang="en-US" altLang="ja-JP" sz="1100" dirty="0">
                      <a:solidFill>
                        <a:prstClr val="black"/>
                      </a:solidFill>
                    </a:endParaRPr>
                  </a:p>
                  <a:p>
                    <a:r>
                      <a:rPr lang="ja-JP" altLang="en-US" sz="1100" dirty="0" smtClean="0">
                        <a:solidFill>
                          <a:prstClr val="black"/>
                        </a:solidFill>
                      </a:rPr>
                      <a:t>　　　 ０４６３－２２－４９５６　　　</a:t>
                    </a:r>
                    <a:r>
                      <a:rPr lang="ja-JP" altLang="en-US" sz="800" dirty="0" smtClean="0">
                        <a:solidFill>
                          <a:prstClr val="black"/>
                        </a:solidFill>
                      </a:rPr>
                      <a:t>電話で</a:t>
                    </a:r>
                    <a:r>
                      <a:rPr lang="ja-JP" altLang="en-US" sz="800" dirty="0">
                        <a:solidFill>
                          <a:prstClr val="black"/>
                        </a:solidFill>
                      </a:rPr>
                      <a:t>聞くことが</a:t>
                    </a:r>
                    <a:r>
                      <a:rPr lang="ja-JP" altLang="en-US" sz="800" dirty="0" smtClean="0">
                        <a:solidFill>
                          <a:prstClr val="black"/>
                        </a:solidFill>
                      </a:rPr>
                      <a:t>できる</a:t>
                    </a:r>
                    <a:endParaRPr lang="en-US" altLang="ja-JP" sz="800" dirty="0" smtClean="0">
                      <a:solidFill>
                        <a:prstClr val="black"/>
                      </a:solidFill>
                    </a:endParaRPr>
                  </a:p>
                  <a:p>
                    <a:pPr lvl="0"/>
                    <a:r>
                      <a:rPr lang="ja-JP" altLang="en-US" sz="800" dirty="0">
                        <a:solidFill>
                          <a:prstClr val="black"/>
                        </a:solidFill>
                      </a:rPr>
                      <a:t>　</a:t>
                    </a:r>
                    <a:r>
                      <a:rPr lang="ja-JP" altLang="en-US" sz="800" dirty="0" smtClean="0">
                        <a:solidFill>
                          <a:prstClr val="black"/>
                        </a:solidFill>
                      </a:rPr>
                      <a:t>　　　　　　　　　　　　　　　　　　　　　　　　　　（</a:t>
                    </a:r>
                    <a:r>
                      <a:rPr lang="ja-JP" altLang="en-US" sz="800" dirty="0">
                        <a:solidFill>
                          <a:prstClr val="black"/>
                        </a:solidFill>
                      </a:rPr>
                      <a:t>放送後１時間以内まで</a:t>
                    </a:r>
                    <a:r>
                      <a:rPr lang="ja-JP" altLang="en-US" sz="800" dirty="0" smtClean="0">
                        <a:solidFill>
                          <a:prstClr val="black"/>
                        </a:solidFill>
                      </a:rPr>
                      <a:t>）</a:t>
                    </a:r>
                    <a:endParaRPr lang="en-US" altLang="ja-JP" sz="1000" dirty="0">
                      <a:solidFill>
                        <a:prstClr val="black"/>
                      </a:solidFill>
                    </a:endParaRPr>
                  </a:p>
                </p:txBody>
              </p:sp>
              <p:sp>
                <p:nvSpPr>
                  <p:cNvPr id="3" name="テキスト ボックス 2"/>
                  <p:cNvSpPr txBox="1"/>
                  <p:nvPr/>
                </p:nvSpPr>
                <p:spPr>
                  <a:xfrm>
                    <a:off x="1025338" y="4079685"/>
                    <a:ext cx="366864" cy="216636"/>
                  </a:xfrm>
                  <a:prstGeom prst="rect">
                    <a:avLst/>
                  </a:prstGeom>
                  <a:noFill/>
                </p:spPr>
                <p:txBody>
                  <a:bodyPr wrap="square" rtlCol="0">
                    <a:spAutoFit/>
                  </a:bodyPr>
                  <a:lstStyle/>
                  <a:p>
                    <a:r>
                      <a:rPr lang="ja-JP" altLang="en-US" sz="700" dirty="0" smtClean="0"/>
                      <a:t>至急コール</a:t>
                    </a:r>
                    <a:endParaRPr kumimoji="1" lang="ja-JP" altLang="en-US" sz="700" dirty="0"/>
                  </a:p>
                </p:txBody>
              </p:sp>
            </p:grpSp>
            <p:pic>
              <p:nvPicPr>
                <p:cNvPr id="2051" name="Picture 3" descr="C:\Users\135526\Pictures\telephone_oyaki.pn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29271" y="8272468"/>
                  <a:ext cx="805797" cy="74356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左中かっこ 4"/>
              <p:cNvSpPr/>
              <p:nvPr/>
            </p:nvSpPr>
            <p:spPr>
              <a:xfrm>
                <a:off x="3888145" y="8634598"/>
                <a:ext cx="144016" cy="26230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16" name="グループ化 15"/>
            <p:cNvGrpSpPr/>
            <p:nvPr/>
          </p:nvGrpSpPr>
          <p:grpSpPr>
            <a:xfrm>
              <a:off x="3736399" y="6209134"/>
              <a:ext cx="3313453" cy="1154162"/>
              <a:chOff x="3678343" y="6531281"/>
              <a:chExt cx="3313453" cy="1154162"/>
            </a:xfrm>
          </p:grpSpPr>
          <p:sp>
            <p:nvSpPr>
              <p:cNvPr id="9" name="テキスト ボックス 8"/>
              <p:cNvSpPr txBox="1"/>
              <p:nvPr/>
            </p:nvSpPr>
            <p:spPr>
              <a:xfrm>
                <a:off x="3678343" y="6531281"/>
                <a:ext cx="3268808" cy="1154162"/>
              </a:xfrm>
              <a:prstGeom prst="rect">
                <a:avLst/>
              </a:prstGeom>
              <a:solidFill>
                <a:schemeClr val="bg1"/>
              </a:solidFill>
            </p:spPr>
            <p:txBody>
              <a:bodyPr wrap="square" rtlCol="0">
                <a:spAutoFit/>
              </a:bodyPr>
              <a:lstStyle/>
              <a:p>
                <a:r>
                  <a:rPr lang="ja-JP" altLang="en-US" sz="1200" b="1" dirty="0" smtClean="0"/>
                  <a:t>▼ </a:t>
                </a:r>
                <a:r>
                  <a:rPr lang="ja-JP" altLang="en-US" sz="1200" b="1" u="sng" dirty="0" smtClean="0"/>
                  <a:t>テレビ</a:t>
                </a:r>
                <a:endParaRPr lang="en-US" altLang="ja-JP" sz="1200" b="1" u="sng" dirty="0" smtClean="0"/>
              </a:p>
              <a:p>
                <a:endParaRPr lang="en-US" altLang="ja-JP" sz="300" u="sng" dirty="0"/>
              </a:p>
              <a:p>
                <a:r>
                  <a:rPr lang="ja-JP" altLang="en-US" sz="1200" dirty="0"/>
                  <a:t>　</a:t>
                </a:r>
                <a:r>
                  <a:rPr lang="ja-JP" altLang="en-US" sz="1200" dirty="0" smtClean="0"/>
                  <a:t>・湘</a:t>
                </a:r>
                <a:r>
                  <a:rPr lang="ja-JP" altLang="en-US" sz="1200" dirty="0"/>
                  <a:t>南ケーブルネットワーク（</a:t>
                </a:r>
                <a:r>
                  <a:rPr lang="en-US" altLang="ja-JP" sz="1200" dirty="0"/>
                  <a:t>SCN</a:t>
                </a:r>
                <a:r>
                  <a:rPr lang="ja-JP" altLang="en-US" sz="1200" dirty="0" smtClean="0"/>
                  <a:t>）</a:t>
                </a:r>
                <a:endParaRPr lang="en-US" altLang="ja-JP" sz="1200" dirty="0"/>
              </a:p>
              <a:p>
                <a:r>
                  <a:rPr lang="ja-JP" altLang="en-US" sz="1200" dirty="0"/>
                  <a:t>　　</a:t>
                </a:r>
                <a:r>
                  <a:rPr lang="ja-JP" altLang="en-US" sz="1200" dirty="0" smtClean="0"/>
                  <a:t>　湘</a:t>
                </a:r>
                <a:r>
                  <a:rPr lang="ja-JP" altLang="en-US" sz="1200" dirty="0"/>
                  <a:t>南ﾁｬﾝﾈﾙ</a:t>
                </a:r>
                <a:r>
                  <a:rPr lang="ja-JP" altLang="en-US" sz="1200" dirty="0" smtClean="0"/>
                  <a:t>（地上</a:t>
                </a:r>
                <a:r>
                  <a:rPr lang="en-US" altLang="ja-JP" sz="1200" dirty="0" smtClean="0"/>
                  <a:t>111ch</a:t>
                </a:r>
                <a:r>
                  <a:rPr lang="ja-JP" altLang="en-US" sz="1200" dirty="0"/>
                  <a:t>）</a:t>
                </a:r>
                <a:endParaRPr lang="en-US" altLang="ja-JP" sz="1200" dirty="0"/>
              </a:p>
              <a:p>
                <a:endParaRPr lang="en-US" altLang="ja-JP" sz="1200" dirty="0" smtClean="0"/>
              </a:p>
              <a:p>
                <a:r>
                  <a:rPr lang="ja-JP" altLang="en-US" sz="1200" dirty="0" smtClean="0"/>
                  <a:t>　・</a:t>
                </a:r>
                <a:r>
                  <a:rPr lang="ja-JP" altLang="en-US" sz="1200" dirty="0"/>
                  <a:t>テレビ</a:t>
                </a:r>
                <a:r>
                  <a:rPr lang="ja-JP" altLang="en-US" sz="1200" dirty="0" smtClean="0"/>
                  <a:t>のデータ放送（ｄボタン） </a:t>
                </a:r>
                <a:endParaRPr lang="en-US" altLang="ja-JP" sz="1200" dirty="0" smtClean="0"/>
              </a:p>
              <a:p>
                <a:endParaRPr lang="en-US" altLang="ja-JP" sz="600" dirty="0" smtClean="0"/>
              </a:p>
            </p:txBody>
          </p:sp>
          <p:grpSp>
            <p:nvGrpSpPr>
              <p:cNvPr id="7" name="グループ化 6"/>
              <p:cNvGrpSpPr/>
              <p:nvPr/>
            </p:nvGrpSpPr>
            <p:grpSpPr>
              <a:xfrm>
                <a:off x="5957273" y="6552480"/>
                <a:ext cx="1034523" cy="842897"/>
                <a:chOff x="5957273" y="6552480"/>
                <a:chExt cx="1034523" cy="842897"/>
              </a:xfrm>
            </p:grpSpPr>
            <p:pic>
              <p:nvPicPr>
                <p:cNvPr id="1033" name="Picture 9" descr="C:\Users\135526\Desktop\カットイラスト集（雨と風）\天気予報.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7273" y="6552480"/>
                  <a:ext cx="1034523" cy="68968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330480" y="7210711"/>
                  <a:ext cx="654346" cy="184666"/>
                </a:xfrm>
                <a:prstGeom prst="rect">
                  <a:avLst/>
                </a:prstGeom>
                <a:noFill/>
              </p:spPr>
              <p:txBody>
                <a:bodyPr wrap="none" rtlCol="0">
                  <a:spAutoFit/>
                </a:bodyPr>
                <a:lstStyle/>
                <a:p>
                  <a:r>
                    <a:rPr lang="ja-JP" altLang="en-US" sz="600" dirty="0" smtClean="0"/>
                    <a:t>絵：気象庁より</a:t>
                  </a:r>
                  <a:endParaRPr kumimoji="1" lang="ja-JP" altLang="en-US" dirty="0"/>
                </a:p>
              </p:txBody>
            </p:sp>
          </p:grpSp>
        </p:grpSp>
        <p:grpSp>
          <p:nvGrpSpPr>
            <p:cNvPr id="31" name="グループ化 30"/>
            <p:cNvGrpSpPr/>
            <p:nvPr/>
          </p:nvGrpSpPr>
          <p:grpSpPr>
            <a:xfrm>
              <a:off x="210125" y="8846160"/>
              <a:ext cx="3338509" cy="1107996"/>
              <a:chOff x="189933" y="8921193"/>
              <a:chExt cx="3338509" cy="1107996"/>
            </a:xfrm>
          </p:grpSpPr>
          <p:sp>
            <p:nvSpPr>
              <p:cNvPr id="30" name="テキスト ボックス 29"/>
              <p:cNvSpPr txBox="1"/>
              <p:nvPr/>
            </p:nvSpPr>
            <p:spPr>
              <a:xfrm>
                <a:off x="189933" y="8921193"/>
                <a:ext cx="3338509" cy="1107996"/>
              </a:xfrm>
              <a:prstGeom prst="rect">
                <a:avLst/>
              </a:prstGeom>
              <a:solidFill>
                <a:schemeClr val="bg1"/>
              </a:solidFill>
            </p:spPr>
            <p:txBody>
              <a:bodyPr wrap="square" rtlCol="0">
                <a:spAutoFit/>
              </a:bodyPr>
              <a:lstStyle/>
              <a:p>
                <a:r>
                  <a:rPr lang="ja-JP" altLang="en-US" sz="1200" b="1" dirty="0" smtClean="0"/>
                  <a:t>▼ </a:t>
                </a:r>
                <a:r>
                  <a:rPr lang="ja-JP" altLang="en-US" sz="1200" b="1" u="sng" dirty="0" smtClean="0"/>
                  <a:t>インターネット</a:t>
                </a:r>
                <a:endParaRPr lang="en-US" altLang="ja-JP" sz="1200" b="1" u="sng" dirty="0" smtClean="0"/>
              </a:p>
              <a:p>
                <a:endParaRPr lang="en-US" altLang="ja-JP" sz="600" u="sng" dirty="0" smtClean="0"/>
              </a:p>
              <a:p>
                <a:r>
                  <a:rPr lang="ja-JP" altLang="en-US" sz="1200" dirty="0" smtClean="0"/>
                  <a:t>  </a:t>
                </a:r>
                <a:r>
                  <a:rPr kumimoji="1" lang="ja-JP" altLang="en-US" sz="1200" dirty="0" smtClean="0"/>
                  <a:t>・</a:t>
                </a:r>
                <a:endParaRPr kumimoji="1" lang="en-US" altLang="ja-JP" sz="1200" dirty="0" smtClean="0"/>
              </a:p>
              <a:p>
                <a:endParaRPr kumimoji="1" lang="en-US" altLang="ja-JP" sz="1600" dirty="0" smtClean="0"/>
              </a:p>
              <a:p>
                <a:r>
                  <a:rPr lang="ja-JP" altLang="en-US" sz="1200" dirty="0" smtClean="0"/>
                  <a:t>  ・</a:t>
                </a:r>
                <a:endParaRPr lang="en-US" altLang="ja-JP" sz="1200" dirty="0" smtClean="0"/>
              </a:p>
              <a:p>
                <a:endParaRPr lang="en-US" altLang="ja-JP" sz="800" dirty="0" smtClean="0"/>
              </a:p>
            </p:txBody>
          </p:sp>
          <p:pic>
            <p:nvPicPr>
              <p:cNvPr id="1034" name="Picture 10"/>
              <p:cNvPicPr>
                <a:picLocks noChangeAspect="1" noChangeArrowheads="1"/>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89064" y="9196243"/>
                <a:ext cx="739378" cy="54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8" name="テキスト ボックス 47"/>
            <p:cNvSpPr txBox="1"/>
            <p:nvPr/>
          </p:nvSpPr>
          <p:spPr>
            <a:xfrm>
              <a:off x="3730515" y="8846160"/>
              <a:ext cx="3268808" cy="523220"/>
            </a:xfrm>
            <a:prstGeom prst="rect">
              <a:avLst/>
            </a:prstGeom>
            <a:solidFill>
              <a:schemeClr val="bg1"/>
            </a:solidFill>
          </p:spPr>
          <p:txBody>
            <a:bodyPr wrap="square" rtlCol="0">
              <a:spAutoFit/>
            </a:bodyPr>
            <a:lstStyle/>
            <a:p>
              <a:r>
                <a:rPr lang="ja-JP" altLang="en-US" sz="1200" b="1" dirty="0" smtClean="0"/>
                <a:t>▼ </a:t>
              </a:r>
              <a:r>
                <a:rPr lang="ja-JP" altLang="en-US" sz="1200" b="1" u="sng" dirty="0" smtClean="0"/>
                <a:t>防災行政無線</a:t>
              </a:r>
              <a:endParaRPr lang="en-US" altLang="ja-JP" sz="1200" b="1" dirty="0"/>
            </a:p>
            <a:p>
              <a:endParaRPr lang="en-US" altLang="ja-JP" sz="400" dirty="0" smtClean="0"/>
            </a:p>
            <a:p>
              <a:r>
                <a:rPr lang="ja-JP" altLang="en-US" sz="1200" dirty="0" smtClean="0"/>
                <a:t>　市内のスピーカーを通して避難情報</a:t>
              </a:r>
              <a:r>
                <a:rPr lang="ja-JP" altLang="en-US" sz="1050" dirty="0" smtClean="0"/>
                <a:t>等</a:t>
              </a:r>
              <a:r>
                <a:rPr lang="ja-JP" altLang="en-US" sz="1200" dirty="0" smtClean="0"/>
                <a:t>を放送</a:t>
              </a:r>
              <a:endParaRPr lang="en-US" altLang="ja-JP" sz="1200" dirty="0" smtClean="0"/>
            </a:p>
          </p:txBody>
        </p:sp>
        <p:pic>
          <p:nvPicPr>
            <p:cNvPr id="1037" name="Picture 13" descr="C:\Users\135526\Pictures\ｄデータ放送.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770" y="7030367"/>
              <a:ext cx="541759" cy="33089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グループ化 23"/>
            <p:cNvGrpSpPr/>
            <p:nvPr/>
          </p:nvGrpSpPr>
          <p:grpSpPr>
            <a:xfrm>
              <a:off x="3736400" y="9430330"/>
              <a:ext cx="3268808" cy="523220"/>
              <a:chOff x="3678344" y="9312740"/>
              <a:chExt cx="3268808" cy="523220"/>
            </a:xfrm>
          </p:grpSpPr>
          <p:sp>
            <p:nvSpPr>
              <p:cNvPr id="54" name="テキスト ボックス 53"/>
              <p:cNvSpPr txBox="1"/>
              <p:nvPr/>
            </p:nvSpPr>
            <p:spPr>
              <a:xfrm>
                <a:off x="3678344" y="9312740"/>
                <a:ext cx="3268808" cy="523220"/>
              </a:xfrm>
              <a:prstGeom prst="rect">
                <a:avLst/>
              </a:prstGeom>
              <a:solidFill>
                <a:schemeClr val="bg1"/>
              </a:solidFill>
            </p:spPr>
            <p:txBody>
              <a:bodyPr wrap="square" rtlCol="0">
                <a:spAutoFit/>
              </a:bodyPr>
              <a:lstStyle/>
              <a:p>
                <a:r>
                  <a:rPr lang="ja-JP" altLang="en-US" sz="1200" b="1" dirty="0" smtClean="0"/>
                  <a:t>▼ </a:t>
                </a:r>
                <a:r>
                  <a:rPr lang="ja-JP" altLang="en-US" sz="1200" b="1" u="sng" dirty="0" smtClean="0"/>
                  <a:t>ツイッター（</a:t>
                </a:r>
                <a:r>
                  <a:rPr lang="en-US" altLang="ja-JP" sz="1200" b="1" u="sng" dirty="0" smtClean="0"/>
                  <a:t>@Hiratsukabosai</a:t>
                </a:r>
                <a:r>
                  <a:rPr lang="ja-JP" altLang="en-US" sz="1200" b="1" u="sng" dirty="0"/>
                  <a:t>）</a:t>
                </a:r>
                <a:endParaRPr lang="en-US" altLang="ja-JP" sz="1200" b="1" dirty="0" smtClean="0"/>
              </a:p>
              <a:p>
                <a:endParaRPr lang="en-US" altLang="ja-JP" sz="400" dirty="0" smtClean="0"/>
              </a:p>
              <a:p>
                <a:r>
                  <a:rPr lang="ja-JP" altLang="en-US" sz="1200" dirty="0" smtClean="0"/>
                  <a:t>　</a:t>
                </a:r>
                <a:r>
                  <a:rPr lang="ja-JP" altLang="en-US" sz="1200" smtClean="0"/>
                  <a:t>平塚市 </a:t>
                </a:r>
                <a:r>
                  <a:rPr lang="ja-JP" altLang="en-US" sz="1200"/>
                  <a:t>市長室</a:t>
                </a:r>
                <a:r>
                  <a:rPr lang="ja-JP" altLang="en-US" sz="1200" smtClean="0"/>
                  <a:t> </a:t>
                </a:r>
                <a:r>
                  <a:rPr lang="ja-JP" altLang="en-US" sz="1200" dirty="0" smtClean="0"/>
                  <a:t>のアカウント</a:t>
                </a:r>
                <a:endParaRPr lang="en-US" altLang="ja-JP" sz="1200" dirty="0" smtClean="0"/>
              </a:p>
            </p:txBody>
          </p:sp>
          <p:pic>
            <p:nvPicPr>
              <p:cNvPr id="1044" name="Picture 20" descr="C:\Users\135526\Pictures\防危部ツイッター.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72480" y="9326423"/>
                <a:ext cx="468330" cy="4683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グループ化 21"/>
            <p:cNvGrpSpPr/>
            <p:nvPr/>
          </p:nvGrpSpPr>
          <p:grpSpPr>
            <a:xfrm>
              <a:off x="461126" y="9148873"/>
              <a:ext cx="2330936" cy="335253"/>
              <a:chOff x="477426" y="9011373"/>
              <a:chExt cx="2330936" cy="335253"/>
            </a:xfrm>
          </p:grpSpPr>
          <p:pic>
            <p:nvPicPr>
              <p:cNvPr id="1026" name="Picture 2" descr="C:\Users\135526\Pictures\検索スクエア - コピー.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7426" y="9019266"/>
                <a:ext cx="2330936" cy="327360"/>
              </a:xfrm>
              <a:prstGeom prst="rect">
                <a:avLst/>
              </a:prstGeom>
              <a:noFill/>
              <a:extLst>
                <a:ext uri="{909E8E84-426E-40DD-AFC4-6F175D3DCCD1}">
                  <a14:hiddenFill xmlns:a14="http://schemas.microsoft.com/office/drawing/2010/main">
                    <a:solidFill>
                      <a:srgbClr val="FFFFFF"/>
                    </a:solidFill>
                  </a14:hiddenFill>
                </a:ext>
              </a:extLst>
            </p:spPr>
          </p:pic>
          <p:sp>
            <p:nvSpPr>
              <p:cNvPr id="2049" name="テキスト ボックス 2048"/>
              <p:cNvSpPr txBox="1"/>
              <p:nvPr/>
            </p:nvSpPr>
            <p:spPr>
              <a:xfrm>
                <a:off x="654798" y="9011373"/>
                <a:ext cx="569387" cy="246221"/>
              </a:xfrm>
              <a:prstGeom prst="rect">
                <a:avLst/>
              </a:prstGeom>
              <a:noFill/>
            </p:spPr>
            <p:txBody>
              <a:bodyPr wrap="none" rtlCol="0">
                <a:spAutoFit/>
              </a:bodyPr>
              <a:lstStyle/>
              <a:p>
                <a:r>
                  <a:rPr kumimoji="1" lang="ja-JP" altLang="en-US" sz="1000" dirty="0" smtClean="0"/>
                  <a:t>平塚市</a:t>
                </a:r>
                <a:endParaRPr kumimoji="1" lang="ja-JP" altLang="en-US" sz="1000" dirty="0"/>
              </a:p>
            </p:txBody>
          </p:sp>
        </p:grpSp>
        <p:grpSp>
          <p:nvGrpSpPr>
            <p:cNvPr id="13" name="グループ化 12"/>
            <p:cNvGrpSpPr/>
            <p:nvPr/>
          </p:nvGrpSpPr>
          <p:grpSpPr>
            <a:xfrm>
              <a:off x="461126" y="9580921"/>
              <a:ext cx="2330936" cy="327360"/>
              <a:chOff x="477426" y="9360792"/>
              <a:chExt cx="2330936" cy="327360"/>
            </a:xfrm>
          </p:grpSpPr>
          <p:pic>
            <p:nvPicPr>
              <p:cNvPr id="50" name="Picture 2" descr="C:\Users\135526\Pictures\検索スクエア - コピー.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7426" y="9360792"/>
                <a:ext cx="2330936" cy="327360"/>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p:cNvSpPr txBox="1"/>
              <p:nvPr/>
            </p:nvSpPr>
            <p:spPr>
              <a:xfrm>
                <a:off x="654798" y="9369923"/>
                <a:ext cx="1502334" cy="246221"/>
              </a:xfrm>
              <a:prstGeom prst="rect">
                <a:avLst/>
              </a:prstGeom>
              <a:noFill/>
            </p:spPr>
            <p:txBody>
              <a:bodyPr wrap="none" rtlCol="0">
                <a:spAutoFit/>
              </a:bodyPr>
              <a:lstStyle/>
              <a:p>
                <a:r>
                  <a:rPr kumimoji="1" lang="ja-JP" altLang="en-US" sz="1000" dirty="0" smtClean="0"/>
                  <a:t>ひらつか防災気象ウェブ</a:t>
                </a:r>
                <a:endParaRPr kumimoji="1" lang="ja-JP" altLang="en-US" sz="1000" dirty="0"/>
              </a:p>
            </p:txBody>
          </p:sp>
        </p:grpSp>
        <p:cxnSp>
          <p:nvCxnSpPr>
            <p:cNvPr id="65" name="直線コネクタ 64"/>
            <p:cNvCxnSpPr/>
            <p:nvPr/>
          </p:nvCxnSpPr>
          <p:spPr>
            <a:xfrm>
              <a:off x="3822359" y="6920014"/>
              <a:ext cx="2298371"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67" name="直線コネクタ 66"/>
            <p:cNvCxnSpPr/>
            <p:nvPr/>
          </p:nvCxnSpPr>
          <p:spPr>
            <a:xfrm>
              <a:off x="3822359" y="7973330"/>
              <a:ext cx="2298371" cy="0"/>
            </a:xfrm>
            <a:prstGeom prst="line">
              <a:avLst/>
            </a:prstGeom>
            <a:ln w="6350">
              <a:prstDash val="sysDot"/>
            </a:ln>
          </p:spPr>
          <p:style>
            <a:lnRef idx="1">
              <a:schemeClr val="dk1"/>
            </a:lnRef>
            <a:fillRef idx="0">
              <a:schemeClr val="dk1"/>
            </a:fillRef>
            <a:effectRef idx="0">
              <a:schemeClr val="dk1"/>
            </a:effectRef>
            <a:fontRef idx="minor">
              <a:schemeClr val="tx1"/>
            </a:fontRef>
          </p:style>
        </p:cxnSp>
      </p:grpSp>
      <p:grpSp>
        <p:nvGrpSpPr>
          <p:cNvPr id="34" name="グループ化 33"/>
          <p:cNvGrpSpPr/>
          <p:nvPr/>
        </p:nvGrpSpPr>
        <p:grpSpPr>
          <a:xfrm>
            <a:off x="105210" y="482600"/>
            <a:ext cx="7002187" cy="2275840"/>
            <a:chOff x="105210" y="482600"/>
            <a:chExt cx="7002187" cy="2275840"/>
          </a:xfrm>
        </p:grpSpPr>
        <p:grpSp>
          <p:nvGrpSpPr>
            <p:cNvPr id="19" name="グループ化 18"/>
            <p:cNvGrpSpPr/>
            <p:nvPr/>
          </p:nvGrpSpPr>
          <p:grpSpPr>
            <a:xfrm>
              <a:off x="105210" y="482600"/>
              <a:ext cx="7002187" cy="2275840"/>
              <a:chOff x="7848922" y="3469588"/>
              <a:chExt cx="7002187" cy="2275840"/>
            </a:xfrm>
            <a:solidFill>
              <a:srgbClr val="FFFFCC"/>
            </a:solidFill>
          </p:grpSpPr>
          <p:sp>
            <p:nvSpPr>
              <p:cNvPr id="20" name="正方形/長方形 19"/>
              <p:cNvSpPr/>
              <p:nvPr/>
            </p:nvSpPr>
            <p:spPr>
              <a:xfrm>
                <a:off x="7848922" y="3469588"/>
                <a:ext cx="7002187" cy="22758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b="1" dirty="0" smtClean="0">
                    <a:solidFill>
                      <a:srgbClr val="002060"/>
                    </a:solidFill>
                  </a:rPr>
                  <a:t>◆ 避難行動の種類</a:t>
                </a:r>
                <a:endParaRPr kumimoji="1" lang="en-US" altLang="ja-JP" sz="1600" b="1" dirty="0" smtClean="0">
                  <a:solidFill>
                    <a:srgbClr val="002060"/>
                  </a:solidFill>
                </a:endParaRPr>
              </a:p>
            </p:txBody>
          </p:sp>
          <p:sp>
            <p:nvSpPr>
              <p:cNvPr id="21" name="テキスト ボックス 20"/>
              <p:cNvSpPr txBox="1"/>
              <p:nvPr/>
            </p:nvSpPr>
            <p:spPr>
              <a:xfrm>
                <a:off x="7933646" y="3788988"/>
                <a:ext cx="6804436" cy="1877437"/>
              </a:xfrm>
              <a:prstGeom prst="rect">
                <a:avLst/>
              </a:prstGeom>
              <a:solidFill>
                <a:schemeClr val="bg1"/>
              </a:solidFill>
            </p:spPr>
            <p:txBody>
              <a:bodyPr wrap="square" rtlCol="0">
                <a:spAutoFit/>
              </a:bodyPr>
              <a:lstStyle/>
              <a:p>
                <a:pPr>
                  <a:spcBef>
                    <a:spcPts val="600"/>
                  </a:spcBef>
                </a:pPr>
                <a:r>
                  <a:rPr lang="ja-JP" altLang="en-US" sz="1400" dirty="0">
                    <a:latin typeface="ＭＳ ゴシック" panose="020B0609070205080204" pitchFamily="49" charset="-128"/>
                    <a:ea typeface="ＭＳ ゴシック" panose="020B0609070205080204" pitchFamily="49" charset="-128"/>
                  </a:rPr>
                  <a:t> </a:t>
                </a:r>
                <a:r>
                  <a:rPr kumimoji="1" lang="ja-JP" altLang="en-US" sz="1400" u="sng" dirty="0" smtClean="0">
                    <a:latin typeface="ＭＳ ゴシック" panose="020B0609070205080204" pitchFamily="49" charset="-128"/>
                    <a:ea typeface="ＭＳ ゴシック" panose="020B0609070205080204" pitchFamily="49" charset="-128"/>
                  </a:rPr>
                  <a:t>水平避難</a:t>
                </a: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土砂災害特別警戒区域（レッドゾーン）や</a:t>
                </a:r>
                <a:r>
                  <a:rPr lang="en-US" altLang="ja-JP" sz="1400" dirty="0">
                    <a:latin typeface="ＭＳ ゴシック" panose="020B0609070205080204" pitchFamily="49" charset="-128"/>
                    <a:ea typeface="ＭＳ ゴシック" panose="020B0609070205080204" pitchFamily="49" charset="-128"/>
                  </a:rPr>
                  <a:t/>
                </a:r>
                <a:br>
                  <a:rPr lang="en-US" altLang="ja-JP" sz="1400" dirty="0">
                    <a:latin typeface="ＭＳ ゴシック" panose="020B0609070205080204" pitchFamily="49" charset="-128"/>
                    <a:ea typeface="ＭＳ ゴシック" panose="020B0609070205080204" pitchFamily="49" charset="-128"/>
                  </a:rPr>
                </a:br>
                <a:r>
                  <a:rPr lang="ja-JP" altLang="en-US" sz="1400" dirty="0" smtClean="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土砂災害警戒区域（イエローゾーン）からの退避　　　　　　　　</a:t>
                </a:r>
                <a:endParaRPr lang="en-US" altLang="ja-JP" sz="1400" dirty="0" smtClean="0">
                  <a:latin typeface="ＭＳ ゴシック" panose="020B0609070205080204" pitchFamily="49" charset="-128"/>
                  <a:ea typeface="ＭＳ ゴシック" panose="020B0609070205080204" pitchFamily="49" charset="-128"/>
                </a:endParaRPr>
              </a:p>
              <a:p>
                <a:pPr>
                  <a:spcBef>
                    <a:spcPts val="600"/>
                  </a:spcBef>
                </a:pPr>
                <a:r>
                  <a:rPr lang="ja-JP" altLang="en-US" sz="1200" dirty="0" smtClean="0">
                    <a:latin typeface="+mn-ea"/>
                  </a:rPr>
                  <a:t>（</a:t>
                </a:r>
                <a:r>
                  <a:rPr lang="ja-JP" altLang="en-US" sz="1200" dirty="0">
                    <a:latin typeface="+mn-ea"/>
                  </a:rPr>
                  <a:t>例</a:t>
                </a:r>
                <a:r>
                  <a:rPr lang="ja-JP" altLang="en-US" sz="1200" dirty="0" smtClean="0">
                    <a:latin typeface="+mn-ea"/>
                  </a:rPr>
                  <a:t>）避難場所への避難、土砂災害警戒区域外の親戚・知人宅などへの避難　　　　　　　　　</a:t>
                </a:r>
                <a:endParaRPr lang="en-US" altLang="ja-JP" sz="1200" dirty="0" smtClean="0">
                  <a:latin typeface="+mn-ea"/>
                </a:endParaRPr>
              </a:p>
              <a:p>
                <a:pPr>
                  <a:spcBef>
                    <a:spcPts val="600"/>
                  </a:spcBef>
                </a:pPr>
                <a:r>
                  <a:rPr lang="en-US" altLang="ja-JP" sz="900" dirty="0" smtClean="0">
                    <a:latin typeface="+mn-ea"/>
                  </a:rPr>
                  <a:t>※</a:t>
                </a:r>
                <a:r>
                  <a:rPr lang="ja-JP" altLang="en-US" sz="900" dirty="0" smtClean="0">
                    <a:latin typeface="+mn-ea"/>
                  </a:rPr>
                  <a:t> </a:t>
                </a:r>
                <a:r>
                  <a:rPr lang="ja-JP" altLang="en-US" sz="900" dirty="0" smtClean="0">
                    <a:ln w="3175">
                      <a:solidFill>
                        <a:schemeClr val="tx1"/>
                      </a:solidFill>
                    </a:ln>
                    <a:solidFill>
                      <a:srgbClr val="FFFF00"/>
                    </a:solidFill>
                    <a:latin typeface="+mn-ea"/>
                  </a:rPr>
                  <a:t>土砂災害警戒区域（イエローゾーン） </a:t>
                </a:r>
                <a:r>
                  <a:rPr lang="ja-JP" altLang="en-US" sz="900" dirty="0" smtClean="0">
                    <a:latin typeface="+mn-ea"/>
                  </a:rPr>
                  <a:t>： 土砂災害のおそれがある区域</a:t>
                </a:r>
                <a:r>
                  <a:rPr lang="en-US" altLang="ja-JP" sz="900" dirty="0" smtClean="0">
                    <a:latin typeface="+mn-ea"/>
                  </a:rPr>
                  <a:t/>
                </a:r>
                <a:br>
                  <a:rPr lang="en-US" altLang="ja-JP" sz="900" dirty="0" smtClean="0">
                    <a:latin typeface="+mn-ea"/>
                  </a:rPr>
                </a:br>
                <a:r>
                  <a:rPr lang="ja-JP" altLang="en-US" sz="900" dirty="0" smtClean="0">
                    <a:latin typeface="+mn-ea"/>
                  </a:rPr>
                  <a:t>　　</a:t>
                </a:r>
                <a:r>
                  <a:rPr lang="ja-JP" altLang="en-US" sz="900" dirty="0" smtClean="0">
                    <a:ln w="3175">
                      <a:solidFill>
                        <a:schemeClr val="tx1"/>
                      </a:solidFill>
                    </a:ln>
                    <a:solidFill>
                      <a:srgbClr val="FF0000"/>
                    </a:solidFill>
                    <a:latin typeface="+mn-ea"/>
                  </a:rPr>
                  <a:t>土砂災害特別警戒区域（レッドゾーン） </a:t>
                </a:r>
                <a:r>
                  <a:rPr lang="ja-JP" altLang="en-US" sz="900" dirty="0" smtClean="0">
                    <a:latin typeface="+mn-ea"/>
                  </a:rPr>
                  <a:t>： 土砂災害警戒区域のうち、建築物に損壊が生じ、住民に著しい危害が生じる恐れがある区域</a:t>
                </a:r>
                <a:endParaRPr lang="en-US" altLang="ja-JP" sz="800" dirty="0">
                  <a:latin typeface="+mn-ea"/>
                </a:endParaRPr>
              </a:p>
              <a:p>
                <a:pPr>
                  <a:spcBef>
                    <a:spcPts val="600"/>
                  </a:spcBef>
                </a:pPr>
                <a:endParaRPr lang="en-US" altLang="ja-JP" sz="100" dirty="0" smtClean="0">
                  <a:latin typeface="ＭＳ ゴシック" panose="020B0609070205080204" pitchFamily="49" charset="-128"/>
                  <a:ea typeface="ＭＳ ゴシック" panose="020B0609070205080204" pitchFamily="49" charset="-128"/>
                </a:endParaRPr>
              </a:p>
              <a:p>
                <a:pPr>
                  <a:spcBef>
                    <a:spcPts val="600"/>
                  </a:spcBef>
                </a:pPr>
                <a:r>
                  <a:rPr lang="ja-JP" altLang="en-US" sz="1400" dirty="0" smtClean="0">
                    <a:latin typeface="ＭＳ ゴシック" panose="020B0609070205080204" pitchFamily="49" charset="-128"/>
                    <a:ea typeface="ＭＳ ゴシック" panose="020B0609070205080204" pitchFamily="49" charset="-128"/>
                  </a:rPr>
                  <a:t>　　　　　 建物の上階に退避</a:t>
                </a:r>
                <a:endParaRPr lang="en-US" altLang="ja-JP" sz="1400" dirty="0" smtClean="0">
                  <a:latin typeface="ＭＳ ゴシック" panose="020B0609070205080204" pitchFamily="49" charset="-128"/>
                  <a:ea typeface="ＭＳ ゴシック" panose="020B0609070205080204" pitchFamily="49" charset="-128"/>
                </a:endParaRPr>
              </a:p>
              <a:p>
                <a:pPr>
                  <a:spcBef>
                    <a:spcPts val="600"/>
                  </a:spcBef>
                </a:pPr>
                <a:r>
                  <a:rPr lang="ja-JP" altLang="en-US" sz="1200" dirty="0" smtClean="0">
                    <a:latin typeface="+mn-ea"/>
                  </a:rPr>
                  <a:t>（例）</a:t>
                </a:r>
                <a:r>
                  <a:rPr lang="ja-JP" altLang="en-US" sz="1200" dirty="0">
                    <a:latin typeface="+mn-ea"/>
                  </a:rPr>
                  <a:t>頑丈</a:t>
                </a:r>
                <a:r>
                  <a:rPr lang="ja-JP" altLang="en-US" sz="1200" dirty="0" smtClean="0">
                    <a:latin typeface="+mn-ea"/>
                  </a:rPr>
                  <a:t>な建物の上階</a:t>
                </a:r>
                <a:r>
                  <a:rPr lang="ja-JP" altLang="en-US" sz="1200" dirty="0">
                    <a:latin typeface="+mn-ea"/>
                  </a:rPr>
                  <a:t>や</a:t>
                </a:r>
                <a:r>
                  <a:rPr lang="ja-JP" altLang="en-US" sz="1200" dirty="0" smtClean="0">
                    <a:latin typeface="+mn-ea"/>
                  </a:rPr>
                  <a:t>、自宅の上階（斜面の反対側）に避難</a:t>
                </a:r>
                <a:endParaRPr lang="en-US" altLang="ja-JP" sz="1200" dirty="0">
                  <a:latin typeface="+mn-ea"/>
                </a:endParaRPr>
              </a:p>
              <a:p>
                <a:pPr>
                  <a:spcBef>
                    <a:spcPts val="600"/>
                  </a:spcBef>
                </a:pPr>
                <a:endParaRPr lang="en-US" altLang="ja-JP" sz="100" dirty="0" smtClean="0">
                  <a:latin typeface="+mn-ea"/>
                </a:endParaRPr>
              </a:p>
            </p:txBody>
          </p:sp>
        </p:grpSp>
        <p:pic>
          <p:nvPicPr>
            <p:cNvPr id="1030" name="Picture 6"/>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400650" y="946016"/>
              <a:ext cx="1497566" cy="59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8">
              <a:extLst>
                <a:ext uri="{BEBA8EAE-BF5A-486C-A8C5-ECC9F3942E4B}">
                  <a14:imgProps xmlns:a14="http://schemas.microsoft.com/office/drawing/2010/main">
                    <a14:imgLayer r:embed="rId19">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58604" y="1962775"/>
              <a:ext cx="1145787" cy="61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051411" y="1999856"/>
              <a:ext cx="839719" cy="585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テキスト ボックス 35"/>
            <p:cNvSpPr txBox="1"/>
            <p:nvPr/>
          </p:nvSpPr>
          <p:spPr>
            <a:xfrm>
              <a:off x="5301225" y="1491883"/>
              <a:ext cx="1755609" cy="246221"/>
            </a:xfrm>
            <a:prstGeom prst="rect">
              <a:avLst/>
            </a:prstGeom>
            <a:noFill/>
          </p:spPr>
          <p:txBody>
            <a:bodyPr wrap="none" rtlCol="0">
              <a:spAutoFit/>
            </a:bodyPr>
            <a:lstStyle/>
            <a:p>
              <a:r>
                <a:rPr lang="ja-JP" altLang="en-US" sz="500" dirty="0" smtClean="0"/>
                <a:t>絵：県・横浜・川崎・相模原防災・危機管理対策推進協議会</a:t>
              </a:r>
              <a:endParaRPr lang="en-US" altLang="ja-JP" sz="500" dirty="0" smtClean="0"/>
            </a:p>
            <a:p>
              <a:r>
                <a:rPr lang="ja-JP" altLang="en-US" sz="500" dirty="0" smtClean="0"/>
                <a:t>　　パンフレットより</a:t>
              </a:r>
              <a:endParaRPr kumimoji="1" lang="ja-JP" altLang="en-US" sz="1800" dirty="0"/>
            </a:p>
          </p:txBody>
        </p:sp>
        <p:sp>
          <p:nvSpPr>
            <p:cNvPr id="37" name="テキスト ボックス 36"/>
            <p:cNvSpPr txBox="1"/>
            <p:nvPr/>
          </p:nvSpPr>
          <p:spPr>
            <a:xfrm>
              <a:off x="4724271" y="2538839"/>
              <a:ext cx="2260555" cy="169277"/>
            </a:xfrm>
            <a:prstGeom prst="rect">
              <a:avLst/>
            </a:prstGeom>
            <a:noFill/>
          </p:spPr>
          <p:txBody>
            <a:bodyPr wrap="none" rtlCol="0">
              <a:spAutoFit/>
            </a:bodyPr>
            <a:lstStyle/>
            <a:p>
              <a:r>
                <a:rPr lang="ja-JP" altLang="en-US" sz="500" dirty="0" smtClean="0"/>
                <a:t>絵：県・横浜・川崎・相模原防災・危機管理対策推進協議会パンフレットより</a:t>
              </a:r>
              <a:endParaRPr kumimoji="1" lang="ja-JP" altLang="en-US" sz="1800" dirty="0"/>
            </a:p>
          </p:txBody>
        </p:sp>
        <p:sp>
          <p:nvSpPr>
            <p:cNvPr id="32" name="横巻き 31"/>
            <p:cNvSpPr/>
            <p:nvPr/>
          </p:nvSpPr>
          <p:spPr>
            <a:xfrm>
              <a:off x="216074" y="818768"/>
              <a:ext cx="1008112" cy="335652"/>
            </a:xfrm>
            <a:prstGeom prst="horizontalScroll">
              <a:avLst/>
            </a:prstGeom>
            <a:solidFill>
              <a:srgbClr val="EBF1DE"/>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smtClean="0">
                  <a:solidFill>
                    <a:sysClr val="windowText" lastClr="000000"/>
                  </a:solidFill>
                </a:rPr>
                <a:t>水平避難</a:t>
              </a:r>
              <a:endParaRPr kumimoji="1" lang="ja-JP" altLang="en-US" sz="1400" b="1" u="sng" dirty="0">
                <a:solidFill>
                  <a:sysClr val="windowText" lastClr="000000"/>
                </a:solidFill>
              </a:endParaRPr>
            </a:p>
          </p:txBody>
        </p:sp>
        <p:sp>
          <p:nvSpPr>
            <p:cNvPr id="52" name="横巻き 51"/>
            <p:cNvSpPr/>
            <p:nvPr/>
          </p:nvSpPr>
          <p:spPr>
            <a:xfrm>
              <a:off x="216074" y="1994386"/>
              <a:ext cx="1008112" cy="335652"/>
            </a:xfrm>
            <a:prstGeom prst="horizontalScroll">
              <a:avLst/>
            </a:prstGeom>
            <a:solidFill>
              <a:srgbClr val="EBF1DE"/>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smtClean="0">
                  <a:solidFill>
                    <a:sysClr val="windowText" lastClr="000000"/>
                  </a:solidFill>
                </a:rPr>
                <a:t>垂直避難</a:t>
              </a:r>
              <a:endParaRPr kumimoji="1" lang="en-US" altLang="ja-JP" sz="1400" b="1" u="sng" dirty="0" smtClean="0">
                <a:solidFill>
                  <a:sysClr val="windowText" lastClr="000000"/>
                </a:solidFill>
              </a:endParaRPr>
            </a:p>
          </p:txBody>
        </p:sp>
        <p:cxnSp>
          <p:nvCxnSpPr>
            <p:cNvPr id="33" name="直線コネクタ 32"/>
            <p:cNvCxnSpPr/>
            <p:nvPr/>
          </p:nvCxnSpPr>
          <p:spPr>
            <a:xfrm>
              <a:off x="321455" y="1928171"/>
              <a:ext cx="6569675" cy="12700"/>
            </a:xfrm>
            <a:prstGeom prst="line">
              <a:avLst/>
            </a:prstGeom>
            <a:ln w="6350">
              <a:prstDash val="sysDot"/>
            </a:ln>
          </p:spPr>
          <p:style>
            <a:lnRef idx="1">
              <a:schemeClr val="dk1"/>
            </a:lnRef>
            <a:fillRef idx="0">
              <a:schemeClr val="dk1"/>
            </a:fillRef>
            <a:effectRef idx="0">
              <a:schemeClr val="dk1"/>
            </a:effectRef>
            <a:fontRef idx="minor">
              <a:schemeClr val="tx1"/>
            </a:fontRef>
          </p:style>
        </p:cxnSp>
        <p:sp>
          <p:nvSpPr>
            <p:cNvPr id="25" name="角丸四角形 24"/>
            <p:cNvSpPr/>
            <p:nvPr/>
          </p:nvSpPr>
          <p:spPr>
            <a:xfrm>
              <a:off x="4696192" y="662216"/>
              <a:ext cx="1482837" cy="228681"/>
            </a:xfrm>
            <a:prstGeom prst="round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水平避難が原則！</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66" name="テキスト ボックス 65"/>
          <p:cNvSpPr txBox="1"/>
          <p:nvPr/>
        </p:nvSpPr>
        <p:spPr>
          <a:xfrm>
            <a:off x="7010142" y="9783399"/>
            <a:ext cx="306494" cy="384721"/>
          </a:xfrm>
          <a:prstGeom prst="rect">
            <a:avLst/>
          </a:prstGeom>
          <a:noFill/>
        </p:spPr>
        <p:txBody>
          <a:bodyPr wrap="none" rtlCol="0">
            <a:spAutoFit/>
          </a:bodyPr>
          <a:lstStyle/>
          <a:p>
            <a:r>
              <a:rPr kumimoji="1" lang="en-US" altLang="ja-JP" dirty="0" smtClean="0">
                <a:latin typeface="MingLiU-ExtB" panose="02020500000000000000" pitchFamily="18" charset="-120"/>
              </a:rPr>
              <a:t>2</a:t>
            </a:r>
          </a:p>
        </p:txBody>
      </p:sp>
      <p:grpSp>
        <p:nvGrpSpPr>
          <p:cNvPr id="23" name="グループ化 22"/>
          <p:cNvGrpSpPr/>
          <p:nvPr/>
        </p:nvGrpSpPr>
        <p:grpSpPr>
          <a:xfrm>
            <a:off x="105210" y="2845381"/>
            <a:ext cx="7002187" cy="3049736"/>
            <a:chOff x="105210" y="2845381"/>
            <a:chExt cx="7002187" cy="3049736"/>
          </a:xfrm>
        </p:grpSpPr>
        <p:sp>
          <p:nvSpPr>
            <p:cNvPr id="14" name="正方形/長方形 13"/>
            <p:cNvSpPr/>
            <p:nvPr/>
          </p:nvSpPr>
          <p:spPr>
            <a:xfrm>
              <a:off x="105210" y="2845381"/>
              <a:ext cx="7002187" cy="30497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b="1" dirty="0" smtClean="0">
                  <a:solidFill>
                    <a:srgbClr val="002060"/>
                  </a:solidFill>
                </a:rPr>
                <a:t>◆ 行政からの情報</a:t>
              </a:r>
              <a:endParaRPr kumimoji="1" lang="en-US" altLang="ja-JP" sz="1600" b="1" dirty="0" smtClean="0">
                <a:solidFill>
                  <a:srgbClr val="002060"/>
                </a:solidFill>
              </a:endParaRPr>
            </a:p>
          </p:txBody>
        </p:sp>
        <p:sp>
          <p:nvSpPr>
            <p:cNvPr id="17" name="テキスト ボックス 16"/>
            <p:cNvSpPr txBox="1"/>
            <p:nvPr/>
          </p:nvSpPr>
          <p:spPr>
            <a:xfrm>
              <a:off x="286020" y="3116416"/>
              <a:ext cx="3170414" cy="2687915"/>
            </a:xfrm>
            <a:prstGeom prst="rect">
              <a:avLst/>
            </a:prstGeom>
            <a:solidFill>
              <a:schemeClr val="bg1"/>
            </a:solidFill>
          </p:spPr>
          <p:txBody>
            <a:bodyPr wrap="square" rtlCol="0">
              <a:spAutoFit/>
            </a:bodyPr>
            <a:lstStyle/>
            <a:p>
              <a:pPr>
                <a:spcBef>
                  <a:spcPts val="400"/>
                </a:spcBef>
              </a:pPr>
              <a:endParaRPr kumimoji="1" lang="en-US" altLang="ja-JP" sz="1200" b="1" u="sng" dirty="0" smtClean="0">
                <a:latin typeface="ＭＳ ゴシック" panose="020B0609070205080204" pitchFamily="49" charset="-128"/>
                <a:ea typeface="ＭＳ ゴシック" panose="020B0609070205080204" pitchFamily="49" charset="-128"/>
              </a:endParaRPr>
            </a:p>
            <a:p>
              <a:pPr>
                <a:spcBef>
                  <a:spcPts val="400"/>
                </a:spcBef>
              </a:pPr>
              <a:r>
                <a:rPr lang="ja-JP" altLang="en-US" sz="1000" dirty="0">
                  <a:latin typeface="ＭＳ ゴシック" panose="020B0609070205080204" pitchFamily="49" charset="-128"/>
                  <a:ea typeface="ＭＳ ゴシック" panose="020B0609070205080204" pitchFamily="49" charset="-128"/>
                </a:rPr>
                <a:t>災害が発生する恐れがあります。避難に時間が掛かる方、支援が必要な方、避難を支援する方は</a:t>
              </a:r>
              <a:r>
                <a:rPr lang="ja-JP" altLang="en-US" sz="1000" dirty="0" smtClean="0">
                  <a:latin typeface="ＭＳ ゴシック" panose="020B0609070205080204" pitchFamily="49" charset="-128"/>
                  <a:ea typeface="ＭＳ ゴシック" panose="020B0609070205080204" pitchFamily="49" charset="-128"/>
                </a:rPr>
                <a:t>避難！</a:t>
              </a:r>
              <a:endParaRPr lang="en-US" altLang="ja-JP" sz="1000" dirty="0" smtClean="0">
                <a:latin typeface="ＭＳ ゴシック" panose="020B0609070205080204" pitchFamily="49" charset="-128"/>
                <a:ea typeface="ＭＳ ゴシック" panose="020B0609070205080204" pitchFamily="49" charset="-128"/>
              </a:endParaRPr>
            </a:p>
            <a:p>
              <a:pPr>
                <a:spcBef>
                  <a:spcPts val="400"/>
                </a:spcBef>
              </a:pPr>
              <a:endParaRPr lang="en-US" altLang="ja-JP" sz="1000" dirty="0" smtClean="0">
                <a:latin typeface="ＭＳ ゴシック" panose="020B0609070205080204" pitchFamily="49" charset="-128"/>
                <a:ea typeface="ＭＳ ゴシック" panose="020B0609070205080204" pitchFamily="49" charset="-128"/>
              </a:endParaRPr>
            </a:p>
            <a:p>
              <a:pPr>
                <a:spcBef>
                  <a:spcPts val="400"/>
                </a:spcBef>
              </a:pPr>
              <a:endParaRPr lang="en-US" altLang="ja-JP" sz="1000" dirty="0">
                <a:latin typeface="ＭＳ ゴシック" panose="020B0609070205080204" pitchFamily="49" charset="-128"/>
                <a:ea typeface="ＭＳ ゴシック" panose="020B0609070205080204" pitchFamily="49" charset="-128"/>
              </a:endParaRPr>
            </a:p>
            <a:p>
              <a:pPr>
                <a:spcBef>
                  <a:spcPts val="400"/>
                </a:spcBef>
              </a:pPr>
              <a:r>
                <a:rPr lang="ja-JP" altLang="en-US" sz="1000" dirty="0" smtClean="0">
                  <a:latin typeface="ＭＳ ゴシック" panose="020B0609070205080204" pitchFamily="49" charset="-128"/>
                  <a:ea typeface="ＭＳ ゴシック" panose="020B0609070205080204" pitchFamily="49" charset="-128"/>
                </a:rPr>
                <a:t>災害</a:t>
              </a:r>
              <a:r>
                <a:rPr lang="ja-JP" altLang="en-US" sz="1000" dirty="0">
                  <a:latin typeface="ＭＳ ゴシック" panose="020B0609070205080204" pitchFamily="49" charset="-128"/>
                  <a:ea typeface="ＭＳ ゴシック" panose="020B0609070205080204" pitchFamily="49" charset="-128"/>
                </a:rPr>
                <a:t>が発生する恐れが高まっています</a:t>
              </a:r>
              <a:r>
                <a:rPr lang="ja-JP" altLang="en-US" sz="1000" dirty="0" smtClean="0">
                  <a:latin typeface="ＭＳ ゴシック" panose="020B0609070205080204" pitchFamily="49" charset="-128"/>
                  <a:ea typeface="ＭＳ ゴシック" panose="020B0609070205080204" pitchFamily="49" charset="-128"/>
                </a:rPr>
                <a:t>。</a:t>
              </a:r>
              <a:endParaRPr lang="en-US" altLang="ja-JP" sz="1000" dirty="0">
                <a:latin typeface="ＭＳ ゴシック" panose="020B0609070205080204" pitchFamily="49" charset="-128"/>
                <a:ea typeface="ＭＳ ゴシック" panose="020B0609070205080204" pitchFamily="49" charset="-128"/>
              </a:endParaRPr>
            </a:p>
            <a:p>
              <a:pPr>
                <a:spcBef>
                  <a:spcPts val="400"/>
                </a:spcBef>
              </a:pPr>
              <a:r>
                <a:rPr lang="ja-JP" altLang="en-US" sz="1000" dirty="0" smtClean="0">
                  <a:latin typeface="ＭＳ ゴシック" panose="020B0609070205080204" pitchFamily="49" charset="-128"/>
                  <a:ea typeface="ＭＳ ゴシック" panose="020B0609070205080204" pitchFamily="49" charset="-128"/>
                </a:rPr>
                <a:t>避難場所や</a:t>
              </a:r>
              <a:r>
                <a:rPr lang="ja-JP" altLang="en-US" sz="1000" dirty="0">
                  <a:latin typeface="ＭＳ ゴシック" panose="020B0609070205080204" pitchFamily="49" charset="-128"/>
                  <a:ea typeface="ＭＳ ゴシック" panose="020B0609070205080204" pitchFamily="49" charset="-128"/>
                </a:rPr>
                <a:t>知人の家</a:t>
              </a:r>
              <a:r>
                <a:rPr lang="ja-JP" altLang="en-US" sz="1000" dirty="0" smtClean="0">
                  <a:latin typeface="ＭＳ ゴシック" panose="020B0609070205080204" pitchFamily="49" charset="-128"/>
                  <a:ea typeface="ＭＳ ゴシック" panose="020B0609070205080204" pitchFamily="49" charset="-128"/>
                </a:rPr>
                <a:t>、浸水</a:t>
              </a:r>
              <a:r>
                <a:rPr lang="ja-JP" altLang="en-US" sz="1000" dirty="0">
                  <a:latin typeface="ＭＳ ゴシック" panose="020B0609070205080204" pitchFamily="49" charset="-128"/>
                  <a:ea typeface="ＭＳ ゴシック" panose="020B0609070205080204" pitchFamily="49" charset="-128"/>
                </a:rPr>
                <a:t>の恐れがない自宅の</a:t>
              </a:r>
              <a:r>
                <a:rPr lang="ja-JP" altLang="en-US" sz="1000" dirty="0" smtClean="0">
                  <a:latin typeface="ＭＳ ゴシック" panose="020B0609070205080204" pitchFamily="49" charset="-128"/>
                  <a:ea typeface="ＭＳ ゴシック" panose="020B0609070205080204" pitchFamily="49" charset="-128"/>
                </a:rPr>
                <a:t>上階</a:t>
              </a:r>
              <a:endParaRPr lang="en-US" altLang="ja-JP" sz="1000" dirty="0" smtClean="0">
                <a:latin typeface="ＭＳ ゴシック" panose="020B0609070205080204" pitchFamily="49" charset="-128"/>
                <a:ea typeface="ＭＳ ゴシック" panose="020B0609070205080204" pitchFamily="49" charset="-128"/>
              </a:endParaRPr>
            </a:p>
            <a:p>
              <a:pPr>
                <a:spcBef>
                  <a:spcPts val="400"/>
                </a:spcBef>
              </a:pPr>
              <a:r>
                <a:rPr lang="ja-JP" altLang="en-US" sz="1000" dirty="0" smtClean="0">
                  <a:latin typeface="ＭＳ ゴシック" panose="020B0609070205080204" pitchFamily="49" charset="-128"/>
                  <a:ea typeface="ＭＳ ゴシック" panose="020B0609070205080204" pitchFamily="49" charset="-128"/>
                </a:rPr>
                <a:t>など、速やか</a:t>
              </a:r>
              <a:r>
                <a:rPr lang="ja-JP" altLang="en-US" sz="1000" dirty="0">
                  <a:latin typeface="ＭＳ ゴシック" panose="020B0609070205080204" pitchFamily="49" charset="-128"/>
                  <a:ea typeface="ＭＳ ゴシック" panose="020B0609070205080204" pitchFamily="49" charset="-128"/>
                </a:rPr>
                <a:t>に安全な場所へ避難</a:t>
              </a:r>
              <a:r>
                <a:rPr lang="ja-JP" altLang="en-US" sz="1000" dirty="0" smtClean="0">
                  <a:latin typeface="ＭＳ ゴシック" panose="020B0609070205080204" pitchFamily="49" charset="-128"/>
                  <a:ea typeface="ＭＳ ゴシック" panose="020B0609070205080204" pitchFamily="49" charset="-128"/>
                </a:rPr>
                <a:t>！</a:t>
              </a:r>
              <a:endParaRPr lang="en-US" altLang="ja-JP" sz="1000" dirty="0" smtClean="0">
                <a:latin typeface="ＭＳ ゴシック" panose="020B0609070205080204" pitchFamily="49" charset="-128"/>
                <a:ea typeface="ＭＳ ゴシック" panose="020B0609070205080204" pitchFamily="49" charset="-128"/>
              </a:endParaRPr>
            </a:p>
            <a:p>
              <a:pPr>
                <a:spcBef>
                  <a:spcPts val="400"/>
                </a:spcBef>
              </a:pPr>
              <a:endParaRPr lang="en-US" altLang="ja-JP" sz="1000" dirty="0" smtClean="0">
                <a:latin typeface="ＭＳ ゴシック" panose="020B0609070205080204" pitchFamily="49" charset="-128"/>
                <a:ea typeface="ＭＳ ゴシック" panose="020B0609070205080204" pitchFamily="49" charset="-128"/>
              </a:endParaRPr>
            </a:p>
            <a:p>
              <a:pPr>
                <a:spcBef>
                  <a:spcPts val="400"/>
                </a:spcBef>
              </a:pPr>
              <a:endParaRPr lang="en-US" altLang="ja-JP" sz="1000" dirty="0" smtClean="0">
                <a:latin typeface="ＭＳ ゴシック" panose="020B0609070205080204" pitchFamily="49" charset="-128"/>
                <a:ea typeface="ＭＳ ゴシック" panose="020B0609070205080204" pitchFamily="49" charset="-128"/>
              </a:endParaRPr>
            </a:p>
            <a:p>
              <a:pPr>
                <a:spcBef>
                  <a:spcPts val="400"/>
                </a:spcBef>
              </a:pPr>
              <a:r>
                <a:rPr lang="ja-JP" altLang="en-US" sz="1000" dirty="0" smtClean="0">
                  <a:latin typeface="ＭＳ ゴシック" panose="020B0609070205080204" pitchFamily="49" charset="-128"/>
                  <a:ea typeface="ＭＳ ゴシック" panose="020B0609070205080204" pitchFamily="49" charset="-128"/>
                </a:rPr>
                <a:t>すで</a:t>
              </a:r>
              <a:r>
                <a:rPr lang="ja-JP" altLang="en-US" sz="1000" dirty="0">
                  <a:latin typeface="ＭＳ ゴシック" panose="020B0609070205080204" pitchFamily="49" charset="-128"/>
                  <a:ea typeface="ＭＳ ゴシック" panose="020B0609070205080204" pitchFamily="49" charset="-128"/>
                </a:rPr>
                <a:t>に災害が発生している恐れがあります。</a:t>
              </a:r>
            </a:p>
            <a:p>
              <a:pPr>
                <a:spcBef>
                  <a:spcPts val="400"/>
                </a:spcBef>
              </a:pPr>
              <a:r>
                <a:rPr lang="ja-JP" altLang="en-US" sz="1000" dirty="0">
                  <a:latin typeface="ＭＳ ゴシック" panose="020B0609070205080204" pitchFamily="49" charset="-128"/>
                  <a:ea typeface="ＭＳ ゴシック" panose="020B0609070205080204" pitchFamily="49" charset="-128"/>
                </a:rPr>
                <a:t>命が危険な状況です</a:t>
              </a:r>
              <a:r>
                <a:rPr lang="ja-JP" altLang="en-US" sz="1000" dirty="0" smtClean="0">
                  <a:latin typeface="ＭＳ ゴシック" panose="020B0609070205080204" pitchFamily="49" charset="-128"/>
                  <a:ea typeface="ＭＳ ゴシック" panose="020B0609070205080204" pitchFamily="49" charset="-128"/>
                </a:rPr>
                <a:t>！今</a:t>
              </a:r>
              <a:r>
                <a:rPr lang="ja-JP" altLang="en-US" sz="1000" dirty="0">
                  <a:latin typeface="ＭＳ ゴシック" panose="020B0609070205080204" pitchFamily="49" charset="-128"/>
                  <a:ea typeface="ＭＳ ゴシック" panose="020B0609070205080204" pitchFamily="49" charset="-128"/>
                </a:rPr>
                <a:t>の場所よりも</a:t>
              </a:r>
              <a:r>
                <a:rPr lang="ja-JP" altLang="en-US" sz="1000" dirty="0" smtClean="0">
                  <a:latin typeface="ＭＳ ゴシック" panose="020B0609070205080204" pitchFamily="49" charset="-128"/>
                  <a:ea typeface="ＭＳ ゴシック" panose="020B0609070205080204" pitchFamily="49" charset="-128"/>
                </a:rPr>
                <a:t>、</a:t>
              </a:r>
              <a:endParaRPr lang="en-US" altLang="ja-JP" sz="1000" dirty="0" smtClean="0">
                <a:latin typeface="ＭＳ ゴシック" panose="020B0609070205080204" pitchFamily="49" charset="-128"/>
                <a:ea typeface="ＭＳ ゴシック" panose="020B0609070205080204" pitchFamily="49" charset="-128"/>
              </a:endParaRPr>
            </a:p>
            <a:p>
              <a:pPr>
                <a:spcBef>
                  <a:spcPts val="400"/>
                </a:spcBef>
              </a:pPr>
              <a:r>
                <a:rPr lang="ja-JP" altLang="en-US" sz="1000" dirty="0" smtClean="0">
                  <a:latin typeface="ＭＳ ゴシック" panose="020B0609070205080204" pitchFamily="49" charset="-128"/>
                  <a:ea typeface="ＭＳ ゴシック" panose="020B0609070205080204" pitchFamily="49" charset="-128"/>
                </a:rPr>
                <a:t>少し</a:t>
              </a:r>
              <a:r>
                <a:rPr lang="ja-JP" altLang="en-US" sz="1000" dirty="0">
                  <a:latin typeface="ＭＳ ゴシック" panose="020B0609070205080204" pitchFamily="49" charset="-128"/>
                  <a:ea typeface="ＭＳ ゴシック" panose="020B0609070205080204" pitchFamily="49" charset="-128"/>
                </a:rPr>
                <a:t>でも安全な場所へ</a:t>
              </a:r>
              <a:r>
                <a:rPr lang="ja-JP" altLang="en-US" sz="1000" dirty="0" smtClean="0">
                  <a:latin typeface="ＭＳ ゴシック" panose="020B0609070205080204" pitchFamily="49" charset="-128"/>
                  <a:ea typeface="ＭＳ ゴシック" panose="020B0609070205080204" pitchFamily="49" charset="-128"/>
                </a:rPr>
                <a:t>！</a:t>
              </a:r>
              <a:endParaRPr lang="en-US" altLang="ja-JP" sz="1000" dirty="0" smtClean="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485462" y="3108959"/>
              <a:ext cx="3537484" cy="2062103"/>
            </a:xfrm>
            <a:prstGeom prst="rect">
              <a:avLst/>
            </a:prstGeom>
            <a:solidFill>
              <a:schemeClr val="bg1"/>
            </a:solidFill>
          </p:spPr>
          <p:txBody>
            <a:bodyPr wrap="square" rtlCol="0">
              <a:spAutoFit/>
            </a:bodyPr>
            <a:lstStyle/>
            <a:p>
              <a:pPr>
                <a:spcBef>
                  <a:spcPts val="600"/>
                </a:spcBef>
              </a:pPr>
              <a:r>
                <a:rPr lang="en-US" altLang="ja-JP" sz="1600" u="sng" dirty="0">
                  <a:latin typeface="ＭＳ ゴシック" panose="020B0609070205080204" pitchFamily="49" charset="-128"/>
                  <a:ea typeface="ＭＳ ゴシック" panose="020B0609070205080204" pitchFamily="49" charset="-128"/>
                </a:rPr>
                <a:t/>
              </a:r>
              <a:br>
                <a:rPr lang="en-US" altLang="ja-JP" sz="1600" u="sng" dirty="0">
                  <a:latin typeface="ＭＳ ゴシック" panose="020B0609070205080204" pitchFamily="49" charset="-128"/>
                  <a:ea typeface="ＭＳ ゴシック" panose="020B0609070205080204" pitchFamily="49" charset="-128"/>
                </a:rPr>
              </a:br>
              <a:r>
                <a:rPr lang="ja-JP" altLang="en-US"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大雨による土砂災害や浸水害が発生するおそれがある」</a:t>
              </a:r>
              <a:endParaRPr lang="en-US" altLang="ja-JP" sz="800" dirty="0" smtClean="0">
                <a:latin typeface="ＭＳ ゴシック" panose="020B0609070205080204" pitchFamily="49" charset="-128"/>
                <a:ea typeface="ＭＳ ゴシック" panose="020B0609070205080204" pitchFamily="49" charset="-128"/>
              </a:endParaRPr>
            </a:p>
            <a:p>
              <a:pPr>
                <a:spcBef>
                  <a:spcPts val="600"/>
                </a:spcBef>
              </a:pPr>
              <a:endParaRPr lang="en-US" altLang="ja-JP" sz="800" dirty="0" smtClean="0">
                <a:latin typeface="ＭＳ ゴシック" panose="020B0609070205080204" pitchFamily="49" charset="-128"/>
                <a:ea typeface="ＭＳ ゴシック" panose="020B0609070205080204" pitchFamily="49" charset="-128"/>
              </a:endParaRPr>
            </a:p>
            <a:p>
              <a:pPr>
                <a:spcBef>
                  <a:spcPts val="600"/>
                </a:spcBef>
              </a:pPr>
              <a:endParaRPr lang="en-US" altLang="ja-JP" sz="500" dirty="0" smtClean="0">
                <a:latin typeface="ＭＳ ゴシック" panose="020B0609070205080204" pitchFamily="49" charset="-128"/>
                <a:ea typeface="ＭＳ ゴシック" panose="020B0609070205080204" pitchFamily="49" charset="-128"/>
              </a:endParaRPr>
            </a:p>
            <a:p>
              <a:pPr>
                <a:spcBef>
                  <a:spcPts val="600"/>
                </a:spcBef>
              </a:pPr>
              <a:r>
                <a:rPr lang="ja-JP" altLang="en-US"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重大な土砂災害や浸水害が発生するおそれがある</a:t>
              </a:r>
              <a:r>
                <a:rPr lang="ja-JP" altLang="en-US" sz="800" dirty="0" smtClean="0">
                  <a:latin typeface="ＭＳ ゴシック" panose="020B0609070205080204" pitchFamily="49" charset="-128"/>
                  <a:ea typeface="ＭＳ ゴシック" panose="020B0609070205080204" pitchFamily="49" charset="-128"/>
                </a:rPr>
                <a:t>」</a:t>
              </a:r>
              <a:r>
                <a:rPr lang="en-US" altLang="ja-JP" sz="900" u="sng" dirty="0" smtClean="0">
                  <a:latin typeface="ＭＳ ゴシック" panose="020B0609070205080204" pitchFamily="49" charset="-128"/>
                  <a:ea typeface="ＭＳ ゴシック" panose="020B0609070205080204" pitchFamily="49" charset="-128"/>
                </a:rPr>
                <a:t/>
              </a:r>
              <a:br>
                <a:rPr lang="en-US" altLang="ja-JP" sz="900" u="sng" dirty="0" smtClean="0">
                  <a:latin typeface="ＭＳ ゴシック" panose="020B0609070205080204" pitchFamily="49" charset="-128"/>
                  <a:ea typeface="ＭＳ ゴシック" panose="020B0609070205080204" pitchFamily="49" charset="-128"/>
                </a:rPr>
              </a:br>
              <a:endParaRPr kumimoji="1" lang="en-US" altLang="ja-JP" sz="900" dirty="0" smtClean="0">
                <a:latin typeface="ＭＳ ゴシック" panose="020B0609070205080204" pitchFamily="49" charset="-128"/>
                <a:ea typeface="ＭＳ ゴシック" panose="020B0609070205080204" pitchFamily="49" charset="-128"/>
              </a:endParaRPr>
            </a:p>
            <a:p>
              <a:pPr>
                <a:spcBef>
                  <a:spcPts val="600"/>
                </a:spcBef>
              </a:pPr>
              <a:endParaRPr lang="en-US" altLang="ja-JP" sz="600" b="1" u="sng" dirty="0" smtClean="0">
                <a:latin typeface="ＭＳ ゴシック" panose="020B0609070205080204" pitchFamily="49" charset="-128"/>
                <a:ea typeface="ＭＳ ゴシック" panose="020B0609070205080204" pitchFamily="49" charset="-128"/>
              </a:endParaRPr>
            </a:p>
            <a:p>
              <a:pPr>
                <a:spcBef>
                  <a:spcPts val="600"/>
                </a:spcBef>
              </a:pPr>
              <a:r>
                <a:rPr lang="ja-JP" altLang="en-US" sz="800" dirty="0">
                  <a:latin typeface="ＭＳ ゴシック" panose="020B0609070205080204" pitchFamily="49" charset="-128"/>
                  <a:ea typeface="ＭＳ ゴシック" panose="020B0609070205080204" pitchFamily="49" charset="-128"/>
                </a:rPr>
                <a:t>「台風や集中豪雨により数十年に一度の降雨量となる大雨</a:t>
              </a:r>
              <a:r>
                <a:rPr lang="ja-JP" altLang="en-US" sz="800" dirty="0" smtClean="0">
                  <a:latin typeface="ＭＳ ゴシック" panose="020B0609070205080204" pitchFamily="49" charset="-128"/>
                  <a:ea typeface="ＭＳ ゴシック" panose="020B0609070205080204" pitchFamily="49" charset="-128"/>
                </a:rPr>
                <a:t>が予想される</a:t>
              </a:r>
              <a:r>
                <a:rPr lang="ja-JP" altLang="en-US" sz="800" dirty="0">
                  <a:latin typeface="ＭＳ ゴシック" panose="020B0609070205080204" pitchFamily="49" charset="-128"/>
                  <a:ea typeface="ＭＳ ゴシック" panose="020B0609070205080204" pitchFamily="49" charset="-128"/>
                </a:rPr>
                <a:t>」</a:t>
              </a:r>
              <a:endParaRPr lang="en-US" altLang="ja-JP" sz="800" dirty="0">
                <a:latin typeface="ＭＳ ゴシック" panose="020B0609070205080204" pitchFamily="49" charset="-128"/>
                <a:ea typeface="ＭＳ ゴシック" panose="020B0609070205080204" pitchFamily="49" charset="-128"/>
              </a:endParaRPr>
            </a:p>
            <a:p>
              <a:pPr>
                <a:spcBef>
                  <a:spcPts val="600"/>
                </a:spcBef>
              </a:pPr>
              <a:endParaRPr lang="en-US" altLang="ja-JP" sz="900" dirty="0" smtClean="0">
                <a:latin typeface="ＭＳ ゴシック" panose="020B0609070205080204" pitchFamily="49" charset="-128"/>
                <a:ea typeface="ＭＳ ゴシック" panose="020B0609070205080204" pitchFamily="49" charset="-128"/>
              </a:endParaRPr>
            </a:p>
            <a:p>
              <a:pPr>
                <a:spcBef>
                  <a:spcPts val="600"/>
                </a:spcBef>
              </a:pPr>
              <a:endParaRPr lang="en-US" altLang="ja-JP" sz="300" dirty="0" smtClean="0">
                <a:latin typeface="ＭＳ ゴシック" panose="020B0609070205080204" pitchFamily="49" charset="-128"/>
                <a:ea typeface="ＭＳ ゴシック" panose="020B0609070205080204" pitchFamily="49" charset="-128"/>
              </a:endParaRPr>
            </a:p>
            <a:p>
              <a:pPr lvl="0">
                <a:spcBef>
                  <a:spcPts val="600"/>
                </a:spcBef>
              </a:pPr>
              <a:r>
                <a:rPr lang="ja-JP" altLang="en-US" sz="800" dirty="0" smtClean="0">
                  <a:solidFill>
                    <a:prstClr val="black"/>
                  </a:solidFill>
                  <a:latin typeface="ＭＳ ゴシック" panose="020B0609070205080204" pitchFamily="49" charset="-128"/>
                  <a:ea typeface="ＭＳ ゴシック" panose="020B0609070205080204" pitchFamily="49" charset="-128"/>
                </a:rPr>
                <a:t>「</a:t>
              </a:r>
              <a:r>
                <a:rPr lang="ja-JP" altLang="en-US" sz="800" dirty="0">
                  <a:solidFill>
                    <a:prstClr val="black"/>
                  </a:solidFill>
                  <a:latin typeface="ＭＳ ゴシック" panose="020B0609070205080204" pitchFamily="49" charset="-128"/>
                  <a:ea typeface="ＭＳ ゴシック" panose="020B0609070205080204" pitchFamily="49" charset="-128"/>
                </a:rPr>
                <a:t>命に危険を及ぼす土砂災害がいつ発生してもおかしくない状況</a:t>
              </a:r>
              <a:r>
                <a:rPr lang="ja-JP" altLang="en-US" sz="800" dirty="0" smtClean="0">
                  <a:solidFill>
                    <a:prstClr val="black"/>
                  </a:solidFill>
                  <a:latin typeface="ＭＳ ゴシック" panose="020B0609070205080204" pitchFamily="49" charset="-128"/>
                  <a:ea typeface="ＭＳ ゴシック" panose="020B0609070205080204" pitchFamily="49" charset="-128"/>
                </a:rPr>
                <a:t>」</a:t>
              </a:r>
              <a:endParaRPr lang="en-US" altLang="ja-JP" sz="300" dirty="0" smtClean="0">
                <a:latin typeface="ＭＳ ゴシック" panose="020B0609070205080204" pitchFamily="49" charset="-128"/>
                <a:ea typeface="ＭＳ ゴシック" panose="020B0609070205080204" pitchFamily="49" charset="-128"/>
              </a:endParaRPr>
            </a:p>
          </p:txBody>
        </p:sp>
        <p:sp>
          <p:nvSpPr>
            <p:cNvPr id="39" name="正方形/長方形 38"/>
            <p:cNvSpPr/>
            <p:nvPr/>
          </p:nvSpPr>
          <p:spPr>
            <a:xfrm>
              <a:off x="345550" y="3144771"/>
              <a:ext cx="2277268"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smtClean="0">
                  <a:solidFill>
                    <a:sysClr val="windowText" lastClr="000000"/>
                  </a:solidFill>
                </a:rPr>
                <a:t>高齢者等避難</a:t>
              </a:r>
              <a:endParaRPr kumimoji="1" lang="ja-JP" altLang="en-US" sz="1200" b="1" u="sng" dirty="0">
                <a:solidFill>
                  <a:sysClr val="windowText" lastClr="000000"/>
                </a:solidFill>
              </a:endParaRPr>
            </a:p>
          </p:txBody>
        </p:sp>
        <p:sp>
          <p:nvSpPr>
            <p:cNvPr id="58" name="正方形/長方形 57"/>
            <p:cNvSpPr/>
            <p:nvPr/>
          </p:nvSpPr>
          <p:spPr>
            <a:xfrm>
              <a:off x="345550" y="3888184"/>
              <a:ext cx="862584"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smtClean="0">
                  <a:solidFill>
                    <a:sysClr val="windowText" lastClr="000000"/>
                  </a:solidFill>
                </a:rPr>
                <a:t>避難</a:t>
              </a:r>
              <a:r>
                <a:rPr lang="ja-JP" altLang="en-US" sz="1200" b="1" u="sng" dirty="0">
                  <a:solidFill>
                    <a:sysClr val="windowText" lastClr="000000"/>
                  </a:solidFill>
                </a:rPr>
                <a:t>指示</a:t>
              </a:r>
              <a:endParaRPr kumimoji="1" lang="ja-JP" altLang="en-US" sz="1200" b="1" u="sng" dirty="0">
                <a:solidFill>
                  <a:sysClr val="windowText" lastClr="000000"/>
                </a:solidFill>
              </a:endParaRPr>
            </a:p>
          </p:txBody>
        </p:sp>
        <p:sp>
          <p:nvSpPr>
            <p:cNvPr id="59" name="正方形/長方形 58"/>
            <p:cNvSpPr/>
            <p:nvPr/>
          </p:nvSpPr>
          <p:spPr>
            <a:xfrm>
              <a:off x="345550" y="4896296"/>
              <a:ext cx="1299459" cy="21602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smtClean="0">
                  <a:solidFill>
                    <a:sysClr val="windowText" lastClr="000000"/>
                  </a:solidFill>
                </a:rPr>
                <a:t>緊急安全確保</a:t>
              </a:r>
              <a:endParaRPr kumimoji="1" lang="ja-JP" altLang="en-US" sz="1200" b="1" u="sng" dirty="0">
                <a:solidFill>
                  <a:sysClr val="windowText" lastClr="000000"/>
                </a:solidFill>
              </a:endParaRPr>
            </a:p>
          </p:txBody>
        </p:sp>
        <p:sp>
          <p:nvSpPr>
            <p:cNvPr id="60" name="正方形/長方形 59"/>
            <p:cNvSpPr/>
            <p:nvPr/>
          </p:nvSpPr>
          <p:spPr>
            <a:xfrm>
              <a:off x="3675633" y="3128099"/>
              <a:ext cx="97748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smtClean="0">
                  <a:solidFill>
                    <a:sysClr val="windowText" lastClr="000000"/>
                  </a:solidFill>
                </a:rPr>
                <a:t>大雨注意報</a:t>
              </a:r>
              <a:endParaRPr kumimoji="1" lang="ja-JP" altLang="en-US" sz="1200" b="1" u="sng" dirty="0">
                <a:solidFill>
                  <a:sysClr val="windowText" lastClr="000000"/>
                </a:solidFill>
              </a:endParaRPr>
            </a:p>
          </p:txBody>
        </p:sp>
        <p:sp>
          <p:nvSpPr>
            <p:cNvPr id="61" name="正方形/長方形 60"/>
            <p:cNvSpPr/>
            <p:nvPr/>
          </p:nvSpPr>
          <p:spPr>
            <a:xfrm>
              <a:off x="3688408" y="3672160"/>
              <a:ext cx="795188" cy="21602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smtClean="0">
                  <a:solidFill>
                    <a:sysClr val="windowText" lastClr="000000"/>
                  </a:solidFill>
                </a:rPr>
                <a:t>大雨警報</a:t>
              </a:r>
              <a:endParaRPr kumimoji="1" lang="ja-JP" altLang="en-US" sz="1200" b="1" u="sng" dirty="0">
                <a:solidFill>
                  <a:sysClr val="windowText" lastClr="000000"/>
                </a:solidFill>
              </a:endParaRPr>
            </a:p>
          </p:txBody>
        </p:sp>
        <p:sp>
          <p:nvSpPr>
            <p:cNvPr id="62" name="正方形/長方形 61"/>
            <p:cNvSpPr/>
            <p:nvPr/>
          </p:nvSpPr>
          <p:spPr>
            <a:xfrm>
              <a:off x="3685158" y="4216125"/>
              <a:ext cx="1173492" cy="2160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smtClean="0">
                  <a:solidFill>
                    <a:sysClr val="windowText" lastClr="000000"/>
                  </a:solidFill>
                </a:rPr>
                <a:t>大雨特別警報</a:t>
              </a:r>
              <a:endParaRPr kumimoji="1" lang="ja-JP" altLang="en-US" sz="1200" b="1" u="sng" dirty="0">
                <a:solidFill>
                  <a:sysClr val="windowText" lastClr="000000"/>
                </a:solidFill>
              </a:endParaRPr>
            </a:p>
          </p:txBody>
        </p:sp>
        <p:sp>
          <p:nvSpPr>
            <p:cNvPr id="63" name="正方形/長方形 62"/>
            <p:cNvSpPr/>
            <p:nvPr/>
          </p:nvSpPr>
          <p:spPr>
            <a:xfrm>
              <a:off x="3685158" y="4721547"/>
              <a:ext cx="1580948" cy="246757"/>
            </a:xfrm>
            <a:prstGeom prst="rect">
              <a:avLst/>
            </a:prstGeom>
            <a:pattFill prst="wdUpDiag">
              <a:fgClr>
                <a:srgbClr val="FFCCFF"/>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b="1" u="sng" dirty="0" smtClean="0">
                  <a:ln w="3175">
                    <a:noFill/>
                  </a:ln>
                  <a:solidFill>
                    <a:sysClr val="windowText" lastClr="000000"/>
                  </a:solidFill>
                </a:rPr>
                <a:t>土砂災害警戒情報</a:t>
              </a:r>
              <a:endParaRPr kumimoji="1" lang="ja-JP" altLang="en-US" sz="1300" b="1" u="sng" dirty="0">
                <a:ln w="3175">
                  <a:noFill/>
                </a:ln>
                <a:solidFill>
                  <a:sysClr val="windowText" lastClr="000000"/>
                </a:solidFill>
              </a:endParaRPr>
            </a:p>
          </p:txBody>
        </p:sp>
        <p:cxnSp>
          <p:nvCxnSpPr>
            <p:cNvPr id="68" name="直線コネクタ 67"/>
            <p:cNvCxnSpPr/>
            <p:nvPr/>
          </p:nvCxnSpPr>
          <p:spPr>
            <a:xfrm>
              <a:off x="379140" y="4824288"/>
              <a:ext cx="2952328"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69" name="直線コネクタ 68"/>
            <p:cNvCxnSpPr/>
            <p:nvPr/>
          </p:nvCxnSpPr>
          <p:spPr>
            <a:xfrm>
              <a:off x="3701033" y="3600152"/>
              <a:ext cx="3240360"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71" name="直線コネクタ 70"/>
            <p:cNvCxnSpPr/>
            <p:nvPr/>
          </p:nvCxnSpPr>
          <p:spPr>
            <a:xfrm>
              <a:off x="3685158" y="4144276"/>
              <a:ext cx="3240360"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a:xfrm>
              <a:off x="3685158" y="4650378"/>
              <a:ext cx="3240360"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a:off x="379140" y="3816176"/>
              <a:ext cx="2952328" cy="0"/>
            </a:xfrm>
            <a:prstGeom prst="line">
              <a:avLst/>
            </a:prstGeom>
            <a:ln w="6350">
              <a:prstDash val="sysDot"/>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43709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天気予報のポイント</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2058" y="431800"/>
            <a:ext cx="7056784" cy="9433352"/>
          </a:xfrm>
          <a:prstGeom prst="rect">
            <a:avLst/>
          </a:prstGeom>
          <a:noFill/>
          <a:ln>
            <a:noFill/>
          </a:ln>
        </p:spPr>
        <p:txBody>
          <a:bodyPr wrap="square" rtlCol="0">
            <a:spAutoFit/>
          </a:bodyPr>
          <a:lstStyle/>
          <a:p>
            <a:pPr>
              <a:spcBef>
                <a:spcPts val="600"/>
              </a:spcBef>
            </a:pPr>
            <a:r>
              <a:rPr kumimoji="1" lang="ja-JP" altLang="en-US" b="1" dirty="0" smtClean="0">
                <a:solidFill>
                  <a:srgbClr val="002060"/>
                </a:solidFill>
              </a:rPr>
              <a:t>▽　雨量の目安</a:t>
            </a:r>
            <a:endParaRPr kumimoji="1" lang="en-US" altLang="ja-JP" b="1" dirty="0" smtClean="0">
              <a:solidFill>
                <a:srgbClr val="002060"/>
              </a:solidFill>
            </a:endParaRPr>
          </a:p>
          <a:p>
            <a:pPr>
              <a:spcBef>
                <a:spcPts val="600"/>
              </a:spcBef>
            </a:pPr>
            <a:endParaRPr lang="en-US" altLang="ja-JP" b="1" dirty="0"/>
          </a:p>
          <a:p>
            <a:pPr>
              <a:spcBef>
                <a:spcPts val="600"/>
              </a:spcBef>
            </a:pPr>
            <a:endParaRPr kumimoji="1" lang="en-US" altLang="ja-JP" b="1" dirty="0" smtClean="0"/>
          </a:p>
          <a:p>
            <a:pPr>
              <a:spcBef>
                <a:spcPts val="600"/>
              </a:spcBef>
            </a:pPr>
            <a:endParaRPr lang="en-US" altLang="ja-JP" b="1" dirty="0"/>
          </a:p>
          <a:p>
            <a:pPr>
              <a:spcBef>
                <a:spcPts val="600"/>
              </a:spcBef>
            </a:pPr>
            <a:endParaRPr kumimoji="1" lang="en-US" altLang="ja-JP" b="1" dirty="0" smtClean="0"/>
          </a:p>
          <a:p>
            <a:pPr>
              <a:spcBef>
                <a:spcPts val="600"/>
              </a:spcBef>
            </a:pPr>
            <a:endParaRPr lang="en-US" altLang="ja-JP" b="1" dirty="0"/>
          </a:p>
          <a:p>
            <a:pPr>
              <a:spcBef>
                <a:spcPts val="600"/>
              </a:spcBef>
            </a:pPr>
            <a:endParaRPr kumimoji="1" lang="en-US" altLang="ja-JP" b="1" dirty="0" smtClean="0"/>
          </a:p>
          <a:p>
            <a:pPr>
              <a:spcBef>
                <a:spcPts val="600"/>
              </a:spcBef>
            </a:pPr>
            <a:endParaRPr lang="en-US" altLang="ja-JP" b="1" dirty="0"/>
          </a:p>
          <a:p>
            <a:pPr>
              <a:spcBef>
                <a:spcPts val="600"/>
              </a:spcBef>
            </a:pPr>
            <a:endParaRPr kumimoji="1" lang="en-US" altLang="ja-JP" b="1" dirty="0" smtClean="0"/>
          </a:p>
          <a:p>
            <a:pPr>
              <a:spcBef>
                <a:spcPts val="600"/>
              </a:spcBef>
            </a:pPr>
            <a:endParaRPr lang="en-US" altLang="ja-JP" b="1" dirty="0"/>
          </a:p>
          <a:p>
            <a:pPr>
              <a:spcBef>
                <a:spcPts val="600"/>
              </a:spcBef>
            </a:pPr>
            <a:endParaRPr kumimoji="1" lang="en-US" altLang="ja-JP" b="1" dirty="0" smtClean="0"/>
          </a:p>
          <a:p>
            <a:pPr>
              <a:spcBef>
                <a:spcPts val="600"/>
              </a:spcBef>
            </a:pPr>
            <a:endParaRPr lang="en-US" altLang="ja-JP" b="1" dirty="0"/>
          </a:p>
          <a:p>
            <a:pPr>
              <a:spcBef>
                <a:spcPts val="600"/>
              </a:spcBef>
            </a:pPr>
            <a:endParaRPr kumimoji="1" lang="en-US" altLang="ja-JP" b="1" dirty="0" smtClean="0"/>
          </a:p>
          <a:p>
            <a:pPr>
              <a:spcBef>
                <a:spcPts val="600"/>
              </a:spcBef>
            </a:pPr>
            <a:endParaRPr lang="en-US" altLang="ja-JP" b="1" dirty="0"/>
          </a:p>
          <a:p>
            <a:pPr>
              <a:spcBef>
                <a:spcPts val="600"/>
              </a:spcBef>
            </a:pPr>
            <a:endParaRPr kumimoji="1" lang="en-US" altLang="ja-JP" b="1" dirty="0" smtClean="0"/>
          </a:p>
          <a:p>
            <a:pPr>
              <a:spcBef>
                <a:spcPts val="600"/>
              </a:spcBef>
            </a:pPr>
            <a:endParaRPr lang="en-US" altLang="ja-JP" b="1" dirty="0"/>
          </a:p>
          <a:p>
            <a:pPr>
              <a:spcBef>
                <a:spcPts val="600"/>
              </a:spcBef>
            </a:pPr>
            <a:endParaRPr kumimoji="1" lang="en-US" altLang="ja-JP" b="1" dirty="0" smtClean="0"/>
          </a:p>
          <a:p>
            <a:pPr>
              <a:spcBef>
                <a:spcPts val="600"/>
              </a:spcBef>
            </a:pPr>
            <a:endParaRPr lang="en-US" altLang="ja-JP" b="1" dirty="0"/>
          </a:p>
          <a:p>
            <a:pPr>
              <a:spcBef>
                <a:spcPts val="600"/>
              </a:spcBef>
            </a:pPr>
            <a:endParaRPr lang="en-US" altLang="ja-JP" b="1" dirty="0"/>
          </a:p>
          <a:p>
            <a:pPr>
              <a:spcBef>
                <a:spcPts val="600"/>
              </a:spcBef>
            </a:pPr>
            <a:r>
              <a:rPr kumimoji="1" lang="en-US" altLang="ja-JP" b="1" dirty="0" smtClean="0"/>
              <a:t/>
            </a:r>
            <a:br>
              <a:rPr kumimoji="1" lang="en-US" altLang="ja-JP" b="1" dirty="0" smtClean="0"/>
            </a:br>
            <a:endParaRPr kumimoji="1" lang="en-US" altLang="ja-JP" b="1" dirty="0" smtClean="0"/>
          </a:p>
          <a:p>
            <a:pPr>
              <a:spcBef>
                <a:spcPts val="600"/>
              </a:spcBef>
            </a:pPr>
            <a:endParaRPr lang="en-US" altLang="ja-JP" sz="1600" dirty="0"/>
          </a:p>
          <a:p>
            <a:pPr>
              <a:spcBef>
                <a:spcPts val="600"/>
              </a:spcBef>
            </a:pPr>
            <a:endParaRPr lang="en-US" altLang="ja-JP" sz="1600" dirty="0" smtClean="0"/>
          </a:p>
          <a:p>
            <a:pPr>
              <a:spcBef>
                <a:spcPts val="600"/>
              </a:spcBef>
            </a:pPr>
            <a:endParaRPr lang="en-US" altLang="ja-JP" sz="2000" dirty="0"/>
          </a:p>
          <a:p>
            <a:pPr>
              <a:spcBef>
                <a:spcPts val="600"/>
              </a:spcBef>
            </a:pPr>
            <a:endParaRPr lang="en-US" altLang="ja-JP" sz="1600" dirty="0" smtClean="0"/>
          </a:p>
          <a:p>
            <a:pPr>
              <a:spcBef>
                <a:spcPts val="600"/>
              </a:spcBef>
            </a:pPr>
            <a:endParaRPr lang="en-US" altLang="ja-JP" sz="2000" dirty="0"/>
          </a:p>
        </p:txBody>
      </p:sp>
      <p:grpSp>
        <p:nvGrpSpPr>
          <p:cNvPr id="7" name="グループ化 6"/>
          <p:cNvGrpSpPr/>
          <p:nvPr/>
        </p:nvGrpSpPr>
        <p:grpSpPr>
          <a:xfrm>
            <a:off x="183842" y="2904193"/>
            <a:ext cx="6833215" cy="1800200"/>
            <a:chOff x="219896" y="2961350"/>
            <a:chExt cx="6833215" cy="1800200"/>
          </a:xfrm>
        </p:grpSpPr>
        <p:sp>
          <p:nvSpPr>
            <p:cNvPr id="11" name="正方形/長方形 10"/>
            <p:cNvSpPr/>
            <p:nvPr/>
          </p:nvSpPr>
          <p:spPr>
            <a:xfrm>
              <a:off x="219896" y="2961350"/>
              <a:ext cx="6833215" cy="1800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２０～３０ｍｍ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ｈ　→　天気予報では</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b="1" dirty="0" smtClean="0">
                  <a:solidFill>
                    <a:prstClr val="black"/>
                  </a:solidFill>
                  <a:latin typeface="ＭＳ ゴシック" panose="020B0609070205080204" pitchFamily="49" charset="-128"/>
                  <a:ea typeface="ＭＳ ゴシック" panose="020B0609070205080204" pitchFamily="49" charset="-128"/>
                </a:rPr>
                <a:t>強い</a:t>
              </a:r>
              <a:r>
                <a:rPr lang="ja-JP" altLang="en-US" sz="1400" b="1" dirty="0">
                  <a:solidFill>
                    <a:prstClr val="black"/>
                  </a:solidFill>
                  <a:latin typeface="ＭＳ ゴシック" panose="020B0609070205080204" pitchFamily="49" charset="-128"/>
                  <a:ea typeface="ＭＳ ゴシック" panose="020B0609070205080204" pitchFamily="49" charset="-128"/>
                </a:rPr>
                <a:t>雨</a:t>
              </a:r>
              <a:r>
                <a:rPr lang="ja-JP" altLang="en-US" sz="1400" dirty="0">
                  <a:solidFill>
                    <a:prstClr val="black"/>
                  </a:solidFill>
                  <a:latin typeface="ＭＳ ゴシック" panose="020B0609070205080204" pitchFamily="49" charset="-128"/>
                  <a:ea typeface="ＭＳ ゴシック" panose="020B0609070205080204" pitchFamily="49" charset="-128"/>
                </a:rPr>
                <a:t>」という</a:t>
              </a:r>
              <a:r>
                <a:rPr lang="ja-JP" altLang="en-US" sz="1400" dirty="0" smtClean="0">
                  <a:solidFill>
                    <a:prstClr val="black"/>
                  </a:solidFill>
                  <a:latin typeface="ＭＳ ゴシック" panose="020B0609070205080204" pitchFamily="49" charset="-128"/>
                  <a:ea typeface="ＭＳ ゴシック" panose="020B0609070205080204" pitchFamily="49" charset="-128"/>
                </a:rPr>
                <a:t>表現。</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r>
                <a:rPr lang="ja-JP" altLang="en-US" sz="1400" u="sng" dirty="0" err="1" smtClean="0">
                  <a:solidFill>
                    <a:prstClr val="black"/>
                  </a:solidFill>
                  <a:latin typeface="ＭＳ ゴシック" panose="020B0609070205080204" pitchFamily="49" charset="-128"/>
                  <a:ea typeface="ＭＳ ゴシック" panose="020B0609070205080204" pitchFamily="49" charset="-128"/>
                </a:rPr>
                <a:t>どしゃ</a:t>
              </a:r>
              <a:r>
                <a:rPr lang="ja-JP" altLang="en-US" sz="1400" u="sng" dirty="0">
                  <a:solidFill>
                    <a:prstClr val="black"/>
                  </a:solidFill>
                  <a:latin typeface="ＭＳ ゴシック" panose="020B0609070205080204" pitchFamily="49" charset="-128"/>
                  <a:ea typeface="ＭＳ ゴシック" panose="020B0609070205080204" pitchFamily="49" charset="-128"/>
                </a:rPr>
                <a:t>降り</a:t>
              </a: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en-US" sz="1400" u="sng" dirty="0">
                  <a:solidFill>
                    <a:prstClr val="black"/>
                  </a:solidFill>
                  <a:latin typeface="ＭＳ ゴシック" panose="020B0609070205080204" pitchFamily="49" charset="-128"/>
                  <a:ea typeface="ＭＳ ゴシック" panose="020B0609070205080204" pitchFamily="49" charset="-128"/>
                </a:rPr>
                <a:t>傘を差していても濡れる</a:t>
              </a: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en-US" altLang="ja-JP" sz="1400" dirty="0">
                  <a:solidFill>
                    <a:prstClr val="black"/>
                  </a:solidFill>
                  <a:latin typeface="ＭＳ ゴシック" panose="020B0609070205080204" pitchFamily="49" charset="-128"/>
                  <a:ea typeface="ＭＳ ゴシック" panose="020B0609070205080204" pitchFamily="49" charset="-128"/>
                </a:rPr>
                <a:t/>
              </a:r>
              <a:br>
                <a:rPr lang="en-US" altLang="ja-JP" sz="1400" dirty="0">
                  <a:solidFill>
                    <a:prstClr val="black"/>
                  </a:solidFill>
                  <a:latin typeface="ＭＳ ゴシック" panose="020B0609070205080204" pitchFamily="49" charset="-128"/>
                  <a:ea typeface="ＭＳ ゴシック" panose="020B0609070205080204" pitchFamily="49" charset="-128"/>
                </a:rPr>
              </a:br>
              <a:r>
                <a:rPr lang="ja-JP" altLang="en-US" sz="1400" dirty="0">
                  <a:solidFill>
                    <a:prstClr val="black"/>
                  </a:solidFill>
                  <a:latin typeface="ＭＳ ゴシック" panose="020B0609070205080204" pitchFamily="49" charset="-128"/>
                  <a:ea typeface="ＭＳ ゴシック" panose="020B0609070205080204" pitchFamily="49" charset="-128"/>
                </a:rPr>
                <a:t>　　　　　　　　　　　 車のワイパーを速くしても見づらい。</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側溝や下水、小川が溢れ、小規模のがけ崩れが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始まる～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＜大雨注意報級＞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135526\Pictures\カットイラスト集（雨と風）気象庁提供のクレジット要挿入\08.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4660" y="3274027"/>
              <a:ext cx="1609606" cy="138016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grpSp>
      <p:grpSp>
        <p:nvGrpSpPr>
          <p:cNvPr id="8" name="グループ化 7"/>
          <p:cNvGrpSpPr/>
          <p:nvPr/>
        </p:nvGrpSpPr>
        <p:grpSpPr>
          <a:xfrm>
            <a:off x="183842" y="4689633"/>
            <a:ext cx="6833214" cy="1808652"/>
            <a:chOff x="183842" y="4488156"/>
            <a:chExt cx="6833214" cy="1808652"/>
          </a:xfrm>
          <a:solidFill>
            <a:schemeClr val="accent6">
              <a:lumMod val="60000"/>
              <a:lumOff val="40000"/>
            </a:schemeClr>
          </a:solidFill>
        </p:grpSpPr>
        <p:sp>
          <p:nvSpPr>
            <p:cNvPr id="13" name="正方形/長方形 12"/>
            <p:cNvSpPr/>
            <p:nvPr/>
          </p:nvSpPr>
          <p:spPr>
            <a:xfrm>
              <a:off x="183842" y="4488156"/>
              <a:ext cx="6833214" cy="1808652"/>
            </a:xfrm>
            <a:prstGeom prst="rect">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３０～５０ｍｍ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ｈ　→　天気予報では</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b="1" dirty="0" smtClean="0">
                  <a:solidFill>
                    <a:prstClr val="black"/>
                  </a:solidFill>
                  <a:latin typeface="ＭＳ ゴシック" panose="020B0609070205080204" pitchFamily="49" charset="-128"/>
                  <a:ea typeface="ＭＳ ゴシック" panose="020B0609070205080204" pitchFamily="49" charset="-128"/>
                </a:rPr>
                <a:t>激しい雨</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という</a:t>
              </a:r>
              <a:r>
                <a:rPr lang="ja-JP" altLang="en-US" sz="1400" dirty="0" smtClean="0">
                  <a:solidFill>
                    <a:prstClr val="black"/>
                  </a:solidFill>
                  <a:latin typeface="ＭＳ ゴシック" panose="020B0609070205080204" pitchFamily="49" charset="-128"/>
                  <a:ea typeface="ＭＳ ゴシック" panose="020B0609070205080204" pitchFamily="49" charset="-128"/>
                </a:rPr>
                <a:t>表現。</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r>
                <a:rPr lang="ja-JP" altLang="en-US" sz="1400" u="sng" dirty="0" smtClean="0">
                  <a:solidFill>
                    <a:prstClr val="black"/>
                  </a:solidFill>
                  <a:latin typeface="ＭＳ ゴシック" panose="020B0609070205080204" pitchFamily="49" charset="-128"/>
                  <a:ea typeface="ＭＳ ゴシック" panose="020B0609070205080204" pitchFamily="49" charset="-128"/>
                </a:rPr>
                <a:t>バケツ</a:t>
              </a:r>
              <a:r>
                <a:rPr lang="ja-JP" altLang="en-US" sz="1400" u="sng" dirty="0">
                  <a:solidFill>
                    <a:prstClr val="black"/>
                  </a:solidFill>
                  <a:latin typeface="ＭＳ ゴシック" panose="020B0609070205080204" pitchFamily="49" charset="-128"/>
                  <a:ea typeface="ＭＳ ゴシック" panose="020B0609070205080204" pitchFamily="49" charset="-128"/>
                </a:rPr>
                <a:t>をひっくり返したような</a:t>
              </a:r>
              <a:r>
                <a:rPr lang="ja-JP" altLang="en-US" sz="1400" dirty="0">
                  <a:solidFill>
                    <a:prstClr val="black"/>
                  </a:solidFill>
                  <a:latin typeface="ＭＳ ゴシック" panose="020B0609070205080204" pitchFamily="49" charset="-128"/>
                  <a:ea typeface="ＭＳ ゴシック" panose="020B0609070205080204" pitchFamily="49" charset="-128"/>
                </a:rPr>
                <a:t>雨。</a:t>
              </a:r>
              <a:r>
                <a:rPr lang="en-US" altLang="ja-JP" sz="1400" dirty="0">
                  <a:solidFill>
                    <a:prstClr val="black"/>
                  </a:solidFill>
                  <a:latin typeface="ＭＳ ゴシック" panose="020B0609070205080204" pitchFamily="49" charset="-128"/>
                  <a:ea typeface="ＭＳ ゴシック" panose="020B0609070205080204" pitchFamily="49" charset="-128"/>
                </a:rPr>
                <a:t/>
              </a:r>
              <a:br>
                <a:rPr lang="en-US" altLang="ja-JP" sz="1400" dirty="0">
                  <a:solidFill>
                    <a:prstClr val="black"/>
                  </a:solidFill>
                  <a:latin typeface="ＭＳ ゴシック" panose="020B0609070205080204" pitchFamily="49" charset="-128"/>
                  <a:ea typeface="ＭＳ ゴシック" panose="020B0609070205080204" pitchFamily="49" charset="-128"/>
                </a:rPr>
              </a:b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u="sng" dirty="0">
                  <a:solidFill>
                    <a:prstClr val="black"/>
                  </a:solidFill>
                  <a:latin typeface="ＭＳ ゴシック" panose="020B0609070205080204" pitchFamily="49" charset="-128"/>
                  <a:ea typeface="ＭＳ ゴシック" panose="020B0609070205080204" pitchFamily="49" charset="-128"/>
                </a:rPr>
                <a:t>道路が川のように</a:t>
              </a:r>
              <a:r>
                <a:rPr lang="ja-JP" altLang="en-US" sz="1400" dirty="0">
                  <a:solidFill>
                    <a:prstClr val="black"/>
                  </a:solidFill>
                  <a:latin typeface="ＭＳ ゴシック" panose="020B0609070205080204" pitchFamily="49" charset="-128"/>
                  <a:ea typeface="ＭＳ ゴシック" panose="020B0609070205080204" pitchFamily="49" charset="-128"/>
                </a:rPr>
                <a:t>なる。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山崩れ、がけ崩れが起きやすくなり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危険地帯では避難の準備が必要～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＜大雨注意報～大雨警報級＞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C:\Users\135526\Pictures\カットイラスト集（雨と風）気象庁提供のクレジット要挿入\13.pn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4660" y="4807769"/>
              <a:ext cx="1609606" cy="1380168"/>
            </a:xfrm>
            <a:prstGeom prst="rect">
              <a:avLst/>
            </a:prstGeom>
            <a:grpFill/>
            <a:ln>
              <a:solidFill>
                <a:srgbClr val="FFC000"/>
              </a:solidFill>
            </a:ln>
            <a:extLst/>
          </p:spPr>
        </p:pic>
      </p:grpSp>
      <p:sp>
        <p:nvSpPr>
          <p:cNvPr id="14" name="正方形/長方形 13"/>
          <p:cNvSpPr/>
          <p:nvPr/>
        </p:nvSpPr>
        <p:spPr>
          <a:xfrm>
            <a:off x="183841" y="6495330"/>
            <a:ext cx="6833215" cy="1828230"/>
          </a:xfrm>
          <a:prstGeom prst="rect">
            <a:avLst/>
          </a:prstGeom>
          <a:solidFill>
            <a:srgbClr val="FFC9C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smtClean="0">
                <a:solidFill>
                  <a:prstClr val="black"/>
                </a:solidFill>
                <a:latin typeface="ＭＳ ゴシック" panose="020B0609070205080204" pitchFamily="49" charset="-128"/>
                <a:ea typeface="ＭＳ ゴシック" panose="020B0609070205080204" pitchFamily="49" charset="-128"/>
              </a:rPr>
              <a:t>５０～８０ｍｍ</a:t>
            </a:r>
            <a:r>
              <a:rPr lang="en-US" altLang="ja-JP"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ｈ　→　</a:t>
            </a:r>
            <a:r>
              <a:rPr lang="ja-JP" altLang="en-US" sz="1400" dirty="0">
                <a:solidFill>
                  <a:prstClr val="black"/>
                </a:solidFill>
                <a:latin typeface="ＭＳ ゴシック" panose="020B0609070205080204" pitchFamily="49" charset="-128"/>
                <a:ea typeface="ＭＳ ゴシック" panose="020B0609070205080204" pitchFamily="49" charset="-128"/>
              </a:rPr>
              <a:t>天気予報では</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b="1" dirty="0" smtClean="0">
                <a:solidFill>
                  <a:prstClr val="black"/>
                </a:solidFill>
                <a:latin typeface="ＭＳ ゴシック" panose="020B0609070205080204" pitchFamily="49" charset="-128"/>
                <a:ea typeface="ＭＳ ゴシック" panose="020B0609070205080204" pitchFamily="49" charset="-128"/>
              </a:rPr>
              <a:t>非常に激しい雨</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という</a:t>
            </a:r>
            <a:r>
              <a:rPr lang="ja-JP" altLang="en-US" sz="1400" dirty="0" smtClean="0">
                <a:solidFill>
                  <a:prstClr val="black"/>
                </a:solidFill>
                <a:latin typeface="ＭＳ ゴシック" panose="020B0609070205080204" pitchFamily="49" charset="-128"/>
                <a:ea typeface="ＭＳ ゴシック" panose="020B0609070205080204" pitchFamily="49" charset="-128"/>
              </a:rPr>
              <a:t>表現。</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r>
              <a:rPr lang="ja-JP" altLang="en-US" sz="1400" u="sng" dirty="0" smtClean="0">
                <a:solidFill>
                  <a:prstClr val="black"/>
                </a:solidFill>
                <a:latin typeface="ＭＳ ゴシック" panose="020B0609070205080204" pitchFamily="49" charset="-128"/>
                <a:ea typeface="ＭＳ ゴシック" panose="020B0609070205080204" pitchFamily="49" charset="-128"/>
              </a:rPr>
              <a:t>滝のような</a:t>
            </a:r>
            <a:r>
              <a:rPr lang="ja-JP" altLang="en-US" sz="1400" dirty="0" smtClean="0">
                <a:solidFill>
                  <a:prstClr val="black"/>
                </a:solidFill>
                <a:latin typeface="ＭＳ ゴシック" panose="020B0609070205080204" pitchFamily="49" charset="-128"/>
                <a:ea typeface="ＭＳ ゴシック" panose="020B0609070205080204" pitchFamily="49" charset="-128"/>
              </a:rPr>
              <a:t>雨。傘は全く役に立たなくなる。</a:t>
            </a:r>
            <a:r>
              <a:rPr lang="en-US" altLang="ja-JP" sz="1400" dirty="0" smtClean="0">
                <a:solidFill>
                  <a:prstClr val="black"/>
                </a:solidFill>
                <a:latin typeface="ＭＳ ゴシック" panose="020B0609070205080204" pitchFamily="49" charset="-128"/>
                <a:ea typeface="ＭＳ ゴシック" panose="020B0609070205080204" pitchFamily="49" charset="-128"/>
              </a:rPr>
              <a:t/>
            </a:r>
            <a:br>
              <a:rPr lang="en-US" altLang="ja-JP" sz="1400" dirty="0" smtClean="0">
                <a:solidFill>
                  <a:prstClr val="black"/>
                </a:solidFill>
                <a:latin typeface="ＭＳ ゴシック" panose="020B0609070205080204" pitchFamily="49" charset="-128"/>
                <a:ea typeface="ＭＳ ゴシック" panose="020B0609070205080204" pitchFamily="49" charset="-128"/>
              </a:rPr>
            </a:br>
            <a:r>
              <a:rPr lang="ja-JP" altLang="en-US" sz="1400" dirty="0" smtClean="0">
                <a:solidFill>
                  <a:prstClr val="black"/>
                </a:solidFill>
                <a:latin typeface="ＭＳ ゴシック" panose="020B0609070205080204" pitchFamily="49" charset="-128"/>
                <a:ea typeface="ＭＳ ゴシック" panose="020B0609070205080204" pitchFamily="49" charset="-128"/>
              </a:rPr>
              <a:t>　　　　　　　　　　　 水しぶきで</a:t>
            </a:r>
            <a:r>
              <a:rPr lang="ja-JP" altLang="en-US" sz="1400" u="sng" dirty="0" smtClean="0">
                <a:solidFill>
                  <a:prstClr val="black"/>
                </a:solidFill>
                <a:latin typeface="ＭＳ ゴシック" panose="020B0609070205080204" pitchFamily="49" charset="-128"/>
                <a:ea typeface="ＭＳ ゴシック" panose="020B0609070205080204" pitchFamily="49" charset="-128"/>
              </a:rPr>
              <a:t>辺り一面が白っぽく</a:t>
            </a:r>
            <a:r>
              <a:rPr lang="ja-JP" altLang="en-US" sz="1400" dirty="0" smtClean="0">
                <a:solidFill>
                  <a:prstClr val="black"/>
                </a:solidFill>
                <a:latin typeface="ＭＳ ゴシック" panose="020B0609070205080204" pitchFamily="49" charset="-128"/>
                <a:ea typeface="ＭＳ ゴシック" panose="020B0609070205080204" pitchFamily="49" charset="-128"/>
              </a:rPr>
              <a:t>なり、視界が悪い。</a:t>
            </a:r>
            <a:r>
              <a:rPr lang="en-US" altLang="ja-JP" sz="1400" dirty="0" smtClean="0">
                <a:solidFill>
                  <a:prstClr val="black"/>
                </a:solidFill>
                <a:latin typeface="ＭＳ ゴシック" panose="020B0609070205080204" pitchFamily="49" charset="-128"/>
                <a:ea typeface="ＭＳ ゴシック" panose="020B0609070205080204" pitchFamily="49" charset="-128"/>
              </a:rPr>
              <a:t/>
            </a:r>
            <a:br>
              <a:rPr lang="en-US" altLang="ja-JP" sz="1400" dirty="0" smtClean="0">
                <a:solidFill>
                  <a:prstClr val="black"/>
                </a:solidFill>
                <a:latin typeface="ＭＳ ゴシック" panose="020B0609070205080204" pitchFamily="49" charset="-128"/>
                <a:ea typeface="ＭＳ ゴシック" panose="020B0609070205080204" pitchFamily="49" charset="-128"/>
              </a:rPr>
            </a:br>
            <a:r>
              <a:rPr lang="ja-JP" altLang="en-US" sz="1400" dirty="0" smtClean="0">
                <a:solidFill>
                  <a:prstClr val="black"/>
                </a:solidFill>
                <a:latin typeface="ＭＳ ゴシック" panose="020B0609070205080204" pitchFamily="49" charset="-128"/>
                <a:ea typeface="ＭＳ ゴシック" panose="020B0609070205080204" pitchFamily="49" charset="-128"/>
              </a:rPr>
              <a:t>　　　　　　　　　　　 車の運転は危険。</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～土石流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が起こりやすい　多くの災害が発生する～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83841" y="791840"/>
            <a:ext cx="6833215" cy="369303"/>
          </a:xfrm>
          <a:prstGeom prst="rect">
            <a:avLst/>
          </a:prstGeom>
          <a:solidFill>
            <a:srgbClr val="E5F3F7"/>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５～１０ｍｍ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ｈ　→　家の中に居ても</a:t>
            </a:r>
            <a:r>
              <a:rPr lang="ja-JP" altLang="en-US" sz="1400" u="sng" dirty="0">
                <a:solidFill>
                  <a:prstClr val="black"/>
                </a:solidFill>
                <a:latin typeface="ＭＳ ゴシック" panose="020B0609070205080204" pitchFamily="49" charset="-128"/>
                <a:ea typeface="ＭＳ ゴシック" panose="020B0609070205080204" pitchFamily="49" charset="-128"/>
              </a:rPr>
              <a:t>雨の音がよく</a:t>
            </a:r>
            <a:r>
              <a:rPr lang="ja-JP" altLang="en-US" sz="1400" u="sng" dirty="0" smtClean="0">
                <a:solidFill>
                  <a:prstClr val="black"/>
                </a:solidFill>
                <a:latin typeface="ＭＳ ゴシック" panose="020B0609070205080204" pitchFamily="49" charset="-128"/>
                <a:ea typeface="ＭＳ ゴシック" panose="020B0609070205080204" pitchFamily="49" charset="-128"/>
              </a:rPr>
              <a:t>聞こえる</a:t>
            </a:r>
            <a:r>
              <a:rPr lang="en-US" altLang="ja-JP"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木造住宅を想定</a:t>
            </a:r>
            <a:r>
              <a:rPr lang="en-US" altLang="ja-JP"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grpSp>
        <p:nvGrpSpPr>
          <p:cNvPr id="6" name="グループ化 5"/>
          <p:cNvGrpSpPr/>
          <p:nvPr/>
        </p:nvGrpSpPr>
        <p:grpSpPr>
          <a:xfrm>
            <a:off x="183841" y="1117972"/>
            <a:ext cx="6833215" cy="1800200"/>
            <a:chOff x="183841" y="1334003"/>
            <a:chExt cx="6833215" cy="1800200"/>
          </a:xfrm>
          <a:solidFill>
            <a:srgbClr val="CDDEF3"/>
          </a:solidFill>
        </p:grpSpPr>
        <p:sp>
          <p:nvSpPr>
            <p:cNvPr id="12" name="正方形/長方形 11"/>
            <p:cNvSpPr/>
            <p:nvPr/>
          </p:nvSpPr>
          <p:spPr>
            <a:xfrm>
              <a:off x="183841" y="1334003"/>
              <a:ext cx="6833215" cy="1800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１０～２０ｍｍ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ｈ　→　</a:t>
              </a:r>
              <a:r>
                <a:rPr lang="ja-JP" altLang="en-US" sz="1400" dirty="0" smtClean="0">
                  <a:solidFill>
                    <a:prstClr val="black"/>
                  </a:solidFill>
                  <a:latin typeface="ＭＳ ゴシック" panose="020B0609070205080204" pitchFamily="49" charset="-128"/>
                  <a:ea typeface="ＭＳ ゴシック" panose="020B0609070205080204" pitchFamily="49" charset="-128"/>
                </a:rPr>
                <a:t>天気予報では「</a:t>
              </a:r>
              <a:r>
                <a:rPr lang="ja-JP" altLang="en-US" sz="1400" b="1" dirty="0" smtClean="0">
                  <a:solidFill>
                    <a:prstClr val="black"/>
                  </a:solidFill>
                  <a:latin typeface="ＭＳ ゴシック" panose="020B0609070205080204" pitchFamily="49" charset="-128"/>
                  <a:ea typeface="ＭＳ ゴシック" panose="020B0609070205080204" pitchFamily="49" charset="-128"/>
                </a:rPr>
                <a:t>やや強い雨</a:t>
              </a:r>
              <a:r>
                <a:rPr lang="ja-JP" altLang="en-US" sz="1400" dirty="0" smtClean="0">
                  <a:solidFill>
                    <a:prstClr val="black"/>
                  </a:solidFill>
                  <a:latin typeface="ＭＳ ゴシック" panose="020B0609070205080204" pitchFamily="49" charset="-128"/>
                  <a:ea typeface="ＭＳ ゴシック" panose="020B0609070205080204" pitchFamily="49" charset="-128"/>
                </a:rPr>
                <a:t>」という表現。</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雨</a:t>
              </a:r>
              <a:r>
                <a:rPr lang="ja-JP" altLang="en-US" sz="1400" dirty="0">
                  <a:solidFill>
                    <a:prstClr val="black"/>
                  </a:solidFill>
                  <a:latin typeface="ＭＳ ゴシック" panose="020B0609070205080204" pitchFamily="49" charset="-128"/>
                  <a:ea typeface="ＭＳ ゴシック" panose="020B0609070205080204" pitchFamily="49" charset="-128"/>
                </a:rPr>
                <a:t>の音で話し声がよく聞こえなくなる。</a:t>
              </a:r>
              <a:r>
                <a:rPr lang="en-US" altLang="ja-JP" sz="1400" dirty="0">
                  <a:solidFill>
                    <a:prstClr val="black"/>
                  </a:solidFill>
                  <a:latin typeface="ＭＳ ゴシック" panose="020B0609070205080204" pitchFamily="49" charset="-128"/>
                  <a:ea typeface="ＭＳ ゴシック" panose="020B0609070205080204" pitchFamily="49" charset="-128"/>
                </a:rPr>
                <a:t/>
              </a:r>
              <a:br>
                <a:rPr lang="en-US" altLang="ja-JP" sz="1400" dirty="0">
                  <a:solidFill>
                    <a:prstClr val="black"/>
                  </a:solidFill>
                  <a:latin typeface="ＭＳ ゴシック" panose="020B0609070205080204" pitchFamily="49" charset="-128"/>
                  <a:ea typeface="ＭＳ ゴシック" panose="020B0609070205080204" pitchFamily="49" charset="-128"/>
                </a:rPr>
              </a:br>
              <a:r>
                <a:rPr lang="ja-JP" altLang="en-US" sz="1400" dirty="0">
                  <a:solidFill>
                    <a:prstClr val="black"/>
                  </a:solidFill>
                  <a:latin typeface="ＭＳ ゴシック" panose="020B0609070205080204" pitchFamily="49" charset="-128"/>
                  <a:ea typeface="ＭＳ ゴシック" panose="020B0609070205080204" pitchFamily="49" charset="-128"/>
                </a:rPr>
                <a:t>　　　　　　　　　　　 地面からの跳ね返りで</a:t>
              </a:r>
              <a:r>
                <a:rPr lang="ja-JP" altLang="en-US" sz="1400" u="sng" dirty="0">
                  <a:solidFill>
                    <a:prstClr val="black"/>
                  </a:solidFill>
                  <a:latin typeface="ＭＳ ゴシック" panose="020B0609070205080204" pitchFamily="49" charset="-128"/>
                  <a:ea typeface="ＭＳ ゴシック" panose="020B0609070205080204" pitchFamily="49" charset="-128"/>
                </a:rPr>
                <a:t>足元が濡れる</a:t>
              </a:r>
              <a:r>
                <a:rPr lang="ja-JP" altLang="en-US" sz="1400" dirty="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～この程度の雨でも長く続くときは注意が必要～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135526\Pictures\カットイラスト集（雨と風）気象庁提供のクレジット要挿入\07.pn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7365" y="1651298"/>
              <a:ext cx="1609605" cy="1380167"/>
            </a:xfrm>
            <a:prstGeom prst="rect">
              <a:avLst/>
            </a:prstGeom>
            <a:grpFill/>
            <a:ln>
              <a:solidFill>
                <a:srgbClr val="0070C0"/>
              </a:solidFill>
            </a:ln>
            <a:extLst/>
          </p:spPr>
        </p:pic>
      </p:grpSp>
      <p:sp>
        <p:nvSpPr>
          <p:cNvPr id="15" name="正方形/長方形 14"/>
          <p:cNvSpPr/>
          <p:nvPr/>
        </p:nvSpPr>
        <p:spPr>
          <a:xfrm>
            <a:off x="183841" y="8314580"/>
            <a:ext cx="6833215" cy="936104"/>
          </a:xfrm>
          <a:prstGeom prst="rect">
            <a:avLst/>
          </a:prstGeom>
          <a:solidFill>
            <a:srgbClr val="E6D5F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８０ｍｍ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err="1">
                <a:solidFill>
                  <a:prstClr val="black"/>
                </a:solidFill>
                <a:latin typeface="ＭＳ ゴシック" panose="020B0609070205080204" pitchFamily="49" charset="-128"/>
                <a:ea typeface="ＭＳ ゴシック" panose="020B0609070205080204" pitchFamily="49" charset="-128"/>
              </a:rPr>
              <a:t>ｈ</a:t>
            </a:r>
            <a:r>
              <a:rPr lang="ja-JP" altLang="en-US" sz="1400" dirty="0" smtClean="0">
                <a:solidFill>
                  <a:prstClr val="black"/>
                </a:solidFill>
                <a:latin typeface="ＭＳ ゴシック" panose="020B0609070205080204" pitchFamily="49" charset="-128"/>
                <a:ea typeface="ＭＳ ゴシック" panose="020B0609070205080204" pitchFamily="49" charset="-128"/>
              </a:rPr>
              <a:t>以上 </a:t>
            </a:r>
            <a:r>
              <a:rPr lang="ja-JP" altLang="en-US" sz="1400" dirty="0">
                <a:solidFill>
                  <a:prstClr val="black"/>
                </a:solidFill>
                <a:latin typeface="ＭＳ ゴシック" panose="020B0609070205080204" pitchFamily="49" charset="-128"/>
                <a:ea typeface="ＭＳ ゴシック" panose="020B0609070205080204" pitchFamily="49" charset="-128"/>
              </a:rPr>
              <a:t>　 → </a:t>
            </a:r>
            <a:r>
              <a:rPr lang="ja-JP" altLang="en-US" sz="1400" dirty="0" smtClean="0">
                <a:solidFill>
                  <a:prstClr val="black"/>
                </a:solidFill>
                <a:latin typeface="ＭＳ ゴシック" panose="020B0609070205080204" pitchFamily="49" charset="-128"/>
                <a:ea typeface="ＭＳ ゴシック" panose="020B0609070205080204" pitchFamily="49" charset="-128"/>
              </a:rPr>
              <a:t> 天気</a:t>
            </a:r>
            <a:r>
              <a:rPr lang="ja-JP" altLang="en-US" sz="1400" dirty="0">
                <a:solidFill>
                  <a:prstClr val="black"/>
                </a:solidFill>
                <a:latin typeface="ＭＳ ゴシック" panose="020B0609070205080204" pitchFamily="49" charset="-128"/>
                <a:ea typeface="ＭＳ ゴシック" panose="020B0609070205080204" pitchFamily="49" charset="-128"/>
              </a:rPr>
              <a:t>予報では</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猛烈な雨</a:t>
            </a:r>
            <a:r>
              <a:rPr lang="ja-JP" altLang="en-US" sz="1400" dirty="0">
                <a:solidFill>
                  <a:prstClr val="black"/>
                </a:solidFill>
                <a:latin typeface="ＭＳ ゴシック" panose="020B0609070205080204" pitchFamily="49" charset="-128"/>
                <a:ea typeface="ＭＳ ゴシック" panose="020B0609070205080204" pitchFamily="49" charset="-128"/>
              </a:rPr>
              <a:t>」という</a:t>
            </a:r>
            <a:r>
              <a:rPr lang="ja-JP" altLang="en-US" sz="1400" dirty="0" smtClean="0">
                <a:solidFill>
                  <a:prstClr val="black"/>
                </a:solidFill>
                <a:latin typeface="ＭＳ ゴシック" panose="020B0609070205080204" pitchFamily="49" charset="-128"/>
                <a:ea typeface="ＭＳ ゴシック" panose="020B0609070205080204" pitchFamily="49" charset="-128"/>
              </a:rPr>
              <a:t>表現。</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Ｐゴシック"/>
              </a:rPr>
              <a:t>息苦しくなるような</a:t>
            </a:r>
            <a:r>
              <a:rPr lang="ja-JP" altLang="en-US" sz="1400" u="sng" dirty="0" smtClean="0">
                <a:solidFill>
                  <a:prstClr val="black"/>
                </a:solidFill>
                <a:latin typeface="ＭＳ Ｐゴシック"/>
              </a:rPr>
              <a:t>圧迫感</a:t>
            </a:r>
            <a:r>
              <a:rPr lang="ja-JP" altLang="en-US" sz="1400" dirty="0" smtClean="0">
                <a:solidFill>
                  <a:prstClr val="black"/>
                </a:solidFill>
                <a:latin typeface="ＭＳ Ｐゴシック"/>
              </a:rPr>
              <a:t>がある。</a:t>
            </a:r>
            <a:r>
              <a:rPr lang="ja-JP" altLang="en-US" sz="1400" u="sng" dirty="0" smtClean="0">
                <a:solidFill>
                  <a:prstClr val="black"/>
                </a:solidFill>
                <a:latin typeface="ＭＳ Ｐゴシック"/>
              </a:rPr>
              <a:t>恐怖</a:t>
            </a:r>
            <a:r>
              <a:rPr lang="ja-JP" altLang="en-US" sz="1400" dirty="0" smtClean="0">
                <a:solidFill>
                  <a:prstClr val="black"/>
                </a:solidFill>
                <a:latin typeface="ＭＳ Ｐゴシック"/>
              </a:rPr>
              <a:t>を感じる。</a:t>
            </a:r>
            <a:endParaRPr lang="en-US" altLang="ja-JP" sz="1400" dirty="0" smtClean="0">
              <a:solidFill>
                <a:prstClr val="black"/>
              </a:solidFill>
              <a:latin typeface="ＭＳ Ｐゴシック"/>
            </a:endParaRPr>
          </a:p>
          <a:p>
            <a:pPr lvl="0">
              <a:spcBef>
                <a:spcPts val="600"/>
              </a:spcBef>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～大規模な災害の発生する恐れが強く厳重な警戒が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248522" y="9218284"/>
            <a:ext cx="2800767" cy="276999"/>
          </a:xfrm>
          <a:prstGeom prst="rect">
            <a:avLst/>
          </a:prstGeom>
          <a:noFill/>
        </p:spPr>
        <p:txBody>
          <a:bodyPr wrap="none" rtlCol="0">
            <a:spAutoFit/>
          </a:bodyPr>
          <a:lstStyle/>
          <a:p>
            <a:pPr>
              <a:spcBef>
                <a:spcPts val="600"/>
              </a:spcBef>
            </a:pP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気象庁のウェブページを参考に</a:t>
            </a:r>
            <a:r>
              <a:rPr lang="ja-JP" altLang="en-US" sz="1200" dirty="0" smtClean="0">
                <a:latin typeface="ＭＳ ゴシック" panose="020B0609070205080204" pitchFamily="49" charset="-128"/>
                <a:ea typeface="ＭＳ ゴシック" panose="020B0609070205080204" pitchFamily="49" charset="-128"/>
              </a:rPr>
              <a:t>作成</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138734" y="9529077"/>
            <a:ext cx="6912684" cy="523220"/>
          </a:xfrm>
          <a:prstGeom prst="rect">
            <a:avLst/>
          </a:prstGeom>
          <a:solidFill>
            <a:srgbClr val="FFFF99"/>
          </a:solidFill>
          <a:ln>
            <a:solidFill>
              <a:srgbClr val="002060"/>
            </a:solidFill>
            <a:prstDash val="lgDashDot"/>
          </a:ln>
        </p:spPr>
        <p:txBody>
          <a:bodyPr wrap="square" rtlCol="0">
            <a:spAutoFit/>
          </a:bodyPr>
          <a:lstStyle/>
          <a:p>
            <a:r>
              <a:rPr kumimoji="1" lang="ja-JP" altLang="en-US" sz="1400" u="sng" dirty="0" smtClean="0"/>
              <a:t>コラム</a:t>
            </a:r>
            <a:r>
              <a:rPr lang="ja-JP" altLang="en-US" sz="1400" u="sng" dirty="0"/>
              <a:t> </a:t>
            </a:r>
            <a:r>
              <a:rPr lang="ja-JP" altLang="en-US" sz="1400" u="sng" dirty="0" smtClean="0"/>
              <a:t> ：「予報用語」</a:t>
            </a:r>
            <a:r>
              <a:rPr lang="ja-JP" altLang="en-US" sz="1400" dirty="0"/>
              <a:t>　</a:t>
            </a:r>
            <a:r>
              <a:rPr kumimoji="1" lang="ja-JP" altLang="en-US" sz="1400" dirty="0" smtClean="0"/>
              <a:t>  「</a:t>
            </a:r>
            <a:r>
              <a:rPr kumimoji="1" lang="ja-JP" altLang="en-US" sz="1400" b="1" dirty="0" smtClean="0"/>
              <a:t>強い雨</a:t>
            </a:r>
            <a:r>
              <a:rPr kumimoji="1" lang="ja-JP" altLang="en-US" sz="1400" dirty="0" smtClean="0"/>
              <a:t>」「</a:t>
            </a:r>
            <a:r>
              <a:rPr kumimoji="1" lang="ja-JP" altLang="en-US" sz="1400" b="1" dirty="0" smtClean="0"/>
              <a:t>非常に激しい雨</a:t>
            </a:r>
            <a:r>
              <a:rPr kumimoji="1" lang="ja-JP" altLang="en-US" sz="1400" dirty="0" smtClean="0"/>
              <a:t>」などの</a:t>
            </a:r>
            <a:r>
              <a:rPr lang="ja-JP" altLang="en-US" sz="1400" dirty="0"/>
              <a:t>言葉</a:t>
            </a:r>
            <a:r>
              <a:rPr kumimoji="1" lang="ja-JP" altLang="en-US" sz="1400" dirty="0" smtClean="0"/>
              <a:t>は、テレビやラジオを含めて、</a:t>
            </a:r>
            <a:endParaRPr kumimoji="1" lang="en-US" altLang="ja-JP" sz="1400" dirty="0" smtClean="0"/>
          </a:p>
          <a:p>
            <a:r>
              <a:rPr lang="ja-JP" altLang="en-US" sz="1400" dirty="0"/>
              <a:t>　</a:t>
            </a:r>
            <a:r>
              <a:rPr lang="ja-JP" altLang="en-US" sz="1400" dirty="0" smtClean="0"/>
              <a:t>　　　　　　　　　　　　　</a:t>
            </a:r>
            <a:r>
              <a:rPr kumimoji="1" lang="ja-JP" altLang="en-US" sz="1400" dirty="0" smtClean="0"/>
              <a:t>どのチャンネルの、どの天気予報でも</a:t>
            </a:r>
            <a:r>
              <a:rPr kumimoji="1" lang="ja-JP" altLang="en-US" sz="1400" b="1" dirty="0" smtClean="0"/>
              <a:t>共通のキーワード</a:t>
            </a:r>
            <a:r>
              <a:rPr kumimoji="1" lang="ja-JP" altLang="en-US" sz="1400" dirty="0" smtClean="0"/>
              <a:t>！</a:t>
            </a:r>
            <a:endParaRPr kumimoji="1" lang="ja-JP" altLang="en-US" sz="1400" dirty="0"/>
          </a:p>
        </p:txBody>
      </p:sp>
      <p:sp>
        <p:nvSpPr>
          <p:cNvPr id="2" name="テキスト ボックス 1"/>
          <p:cNvSpPr txBox="1"/>
          <p:nvPr/>
        </p:nvSpPr>
        <p:spPr>
          <a:xfrm>
            <a:off x="1946970" y="2616838"/>
            <a:ext cx="968535" cy="246221"/>
          </a:xfrm>
          <a:prstGeom prst="rect">
            <a:avLst/>
          </a:prstGeom>
          <a:noFill/>
        </p:spPr>
        <p:txBody>
          <a:bodyPr wrap="none" rtlCol="0">
            <a:spAutoFit/>
          </a:bodyPr>
          <a:lstStyle/>
          <a:p>
            <a:r>
              <a:rPr kumimoji="1" lang="ja-JP" altLang="en-US" sz="1000" dirty="0" smtClean="0"/>
              <a:t>絵：気象庁より</a:t>
            </a:r>
            <a:endParaRPr kumimoji="1" lang="ja-JP" altLang="en-US" sz="1000" dirty="0"/>
          </a:p>
        </p:txBody>
      </p:sp>
      <p:sp>
        <p:nvSpPr>
          <p:cNvPr id="21" name="テキスト ボックス 20"/>
          <p:cNvSpPr txBox="1"/>
          <p:nvPr/>
        </p:nvSpPr>
        <p:spPr>
          <a:xfrm>
            <a:off x="1908212" y="4414240"/>
            <a:ext cx="968535" cy="246221"/>
          </a:xfrm>
          <a:prstGeom prst="rect">
            <a:avLst/>
          </a:prstGeom>
          <a:noFill/>
        </p:spPr>
        <p:txBody>
          <a:bodyPr wrap="none" rtlCol="0">
            <a:spAutoFit/>
          </a:bodyPr>
          <a:lstStyle/>
          <a:p>
            <a:r>
              <a:rPr kumimoji="1" lang="ja-JP" altLang="en-US" sz="1000" dirty="0" smtClean="0"/>
              <a:t>絵：気象庁より</a:t>
            </a:r>
            <a:endParaRPr kumimoji="1" lang="ja-JP" altLang="en-US" sz="1000" dirty="0"/>
          </a:p>
        </p:txBody>
      </p:sp>
      <p:sp>
        <p:nvSpPr>
          <p:cNvPr id="22" name="テキスト ボックス 21"/>
          <p:cNvSpPr txBox="1"/>
          <p:nvPr/>
        </p:nvSpPr>
        <p:spPr>
          <a:xfrm>
            <a:off x="1950418" y="6200687"/>
            <a:ext cx="968535" cy="246221"/>
          </a:xfrm>
          <a:prstGeom prst="rect">
            <a:avLst/>
          </a:prstGeom>
          <a:noFill/>
        </p:spPr>
        <p:txBody>
          <a:bodyPr wrap="none" rtlCol="0">
            <a:spAutoFit/>
          </a:bodyPr>
          <a:lstStyle/>
          <a:p>
            <a:r>
              <a:rPr kumimoji="1" lang="ja-JP" altLang="en-US" sz="1000" dirty="0" smtClean="0"/>
              <a:t>絵：気象庁より</a:t>
            </a:r>
            <a:endParaRPr kumimoji="1" lang="ja-JP" altLang="en-US" sz="1000" dirty="0"/>
          </a:p>
        </p:txBody>
      </p:sp>
      <p:sp>
        <p:nvSpPr>
          <p:cNvPr id="23" name="テキスト ボックス 22"/>
          <p:cNvSpPr txBox="1"/>
          <p:nvPr/>
        </p:nvSpPr>
        <p:spPr>
          <a:xfrm>
            <a:off x="1950418" y="8004987"/>
            <a:ext cx="968535" cy="246221"/>
          </a:xfrm>
          <a:prstGeom prst="rect">
            <a:avLst/>
          </a:prstGeom>
          <a:noFill/>
        </p:spPr>
        <p:txBody>
          <a:bodyPr wrap="none" rtlCol="0">
            <a:spAutoFit/>
          </a:bodyPr>
          <a:lstStyle/>
          <a:p>
            <a:r>
              <a:rPr kumimoji="1" lang="ja-JP" altLang="en-US" sz="1000" dirty="0" smtClean="0"/>
              <a:t>絵：気象庁より</a:t>
            </a:r>
            <a:endParaRPr kumimoji="1" lang="ja-JP" altLang="en-US" sz="1000" dirty="0"/>
          </a:p>
        </p:txBody>
      </p:sp>
      <p:sp>
        <p:nvSpPr>
          <p:cNvPr id="24" name="テキスト ボックス 23"/>
          <p:cNvSpPr txBox="1"/>
          <p:nvPr/>
        </p:nvSpPr>
        <p:spPr>
          <a:xfrm>
            <a:off x="-100239" y="9782853"/>
            <a:ext cx="306494" cy="384721"/>
          </a:xfrm>
          <a:prstGeom prst="rect">
            <a:avLst/>
          </a:prstGeom>
          <a:noFill/>
        </p:spPr>
        <p:txBody>
          <a:bodyPr wrap="none" rtlCol="0">
            <a:spAutoFit/>
          </a:bodyPr>
          <a:lstStyle/>
          <a:p>
            <a:r>
              <a:rPr kumimoji="1" lang="en-US" altLang="ja-JP" dirty="0" smtClean="0">
                <a:latin typeface="MingLiU-ExtB" panose="02020500000000000000" pitchFamily="18" charset="-120"/>
              </a:rPr>
              <a:t>3</a:t>
            </a:r>
          </a:p>
        </p:txBody>
      </p:sp>
      <p:pic>
        <p:nvPicPr>
          <p:cNvPr id="17" name="図 16"/>
          <p:cNvPicPr>
            <a:picLocks noChangeAspect="1"/>
          </p:cNvPicPr>
          <p:nvPr/>
        </p:nvPicPr>
        <p:blipFill>
          <a:blip r:embed="rId9"/>
          <a:stretch>
            <a:fillRect/>
          </a:stretch>
        </p:blipFill>
        <p:spPr>
          <a:xfrm>
            <a:off x="303527" y="6881567"/>
            <a:ext cx="1656184" cy="1251277"/>
          </a:xfrm>
          <a:prstGeom prst="rect">
            <a:avLst/>
          </a:prstGeom>
          <a:ln>
            <a:noFill/>
          </a:ln>
        </p:spPr>
      </p:pic>
    </p:spTree>
    <p:extLst>
      <p:ext uri="{BB962C8B-B14F-4D97-AF65-F5344CB8AC3E}">
        <p14:creationId xmlns:p14="http://schemas.microsoft.com/office/powerpoint/2010/main" val="406951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避難時のポイント</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19098" y="3108796"/>
            <a:ext cx="6745689" cy="2354491"/>
          </a:xfrm>
          <a:prstGeom prst="rect">
            <a:avLst/>
          </a:prstGeom>
          <a:solidFill>
            <a:schemeClr val="accent5">
              <a:lumMod val="20000"/>
              <a:lumOff val="80000"/>
            </a:schemeClr>
          </a:solidFill>
          <a:ln>
            <a:solidFill>
              <a:srgbClr val="0070C0"/>
            </a:solidFill>
          </a:ln>
        </p:spPr>
        <p:txBody>
          <a:bodyPr wrap="square" rtlCol="0">
            <a:spAutoFit/>
          </a:bodyPr>
          <a:lstStyle/>
          <a:p>
            <a:pPr>
              <a:spcBef>
                <a:spcPts val="600"/>
              </a:spcBef>
            </a:pPr>
            <a:r>
              <a:rPr lang="ja-JP" altLang="en-US" b="1" dirty="0">
                <a:solidFill>
                  <a:srgbClr val="002060"/>
                </a:solidFill>
              </a:rPr>
              <a:t>◆</a:t>
            </a:r>
            <a:r>
              <a:rPr kumimoji="1" lang="ja-JP" altLang="en-US" b="1" dirty="0" smtClean="0">
                <a:solidFill>
                  <a:srgbClr val="002060"/>
                </a:solidFill>
              </a:rPr>
              <a:t>　避難方法を決めるにあたっての注意点</a:t>
            </a:r>
            <a:endParaRPr kumimoji="1" lang="en-US" altLang="ja-JP" b="1" dirty="0" smtClean="0">
              <a:solidFill>
                <a:srgbClr val="002060"/>
              </a:solidFill>
            </a:endParaRPr>
          </a:p>
          <a:p>
            <a:pPr>
              <a:spcBef>
                <a:spcPts val="600"/>
              </a:spcBef>
            </a:pPr>
            <a:endParaRPr kumimoji="1" lang="en-US" altLang="ja-JP" b="1" dirty="0" smtClean="0">
              <a:solidFill>
                <a:srgbClr val="002060"/>
              </a:solidFill>
            </a:endParaRPr>
          </a:p>
          <a:p>
            <a:pPr>
              <a:spcBef>
                <a:spcPts val="600"/>
              </a:spcBef>
            </a:pPr>
            <a:endParaRPr lang="en-US" altLang="ja-JP" sz="1000" dirty="0" smtClean="0"/>
          </a:p>
          <a:p>
            <a:pPr>
              <a:spcBef>
                <a:spcPts val="600"/>
              </a:spcBef>
            </a:pPr>
            <a:endParaRPr lang="en-US" altLang="ja-JP" sz="1000" dirty="0"/>
          </a:p>
          <a:p>
            <a:pPr>
              <a:spcBef>
                <a:spcPts val="600"/>
              </a:spcBef>
            </a:pPr>
            <a:endParaRPr lang="en-US" altLang="ja-JP" sz="1000" dirty="0" smtClean="0"/>
          </a:p>
          <a:p>
            <a:pPr>
              <a:spcBef>
                <a:spcPts val="600"/>
              </a:spcBef>
            </a:pPr>
            <a:endParaRPr lang="en-US" altLang="ja-JP" sz="1000" dirty="0"/>
          </a:p>
          <a:p>
            <a:pPr>
              <a:spcBef>
                <a:spcPts val="600"/>
              </a:spcBef>
            </a:pPr>
            <a:endParaRPr lang="en-US" altLang="ja-JP" sz="1000" dirty="0" smtClean="0"/>
          </a:p>
          <a:p>
            <a:pPr>
              <a:spcBef>
                <a:spcPts val="600"/>
              </a:spcBef>
            </a:pPr>
            <a:endParaRPr lang="en-US" altLang="ja-JP" sz="2400" dirty="0" smtClean="0"/>
          </a:p>
        </p:txBody>
      </p:sp>
      <p:sp>
        <p:nvSpPr>
          <p:cNvPr id="20" name="テキスト ボックス 19"/>
          <p:cNvSpPr txBox="1"/>
          <p:nvPr/>
        </p:nvSpPr>
        <p:spPr>
          <a:xfrm>
            <a:off x="453722" y="3483352"/>
            <a:ext cx="6315080" cy="1923604"/>
          </a:xfrm>
          <a:prstGeom prst="rect">
            <a:avLst/>
          </a:prstGeom>
          <a:solidFill>
            <a:schemeClr val="bg1"/>
          </a:solidFill>
        </p:spPr>
        <p:txBody>
          <a:bodyPr wrap="square" rtlCol="0">
            <a:spAutoFit/>
          </a:bodyPr>
          <a:lstStyle/>
          <a:p>
            <a:pPr>
              <a:spcAft>
                <a:spcPts val="600"/>
              </a:spcAft>
            </a:pPr>
            <a:r>
              <a:rPr lang="ja-JP" altLang="en-US" sz="1400" dirty="0" smtClean="0"/>
              <a:t>① 外</a:t>
            </a:r>
            <a:r>
              <a:rPr lang="ja-JP" altLang="en-US" sz="1400" dirty="0"/>
              <a:t>に</a:t>
            </a:r>
            <a:r>
              <a:rPr lang="ja-JP" altLang="en-US" sz="1400" dirty="0" smtClean="0"/>
              <a:t>出て避難先に向かうことができる場合</a:t>
            </a:r>
            <a:endParaRPr lang="en-US" altLang="ja-JP" sz="1400" dirty="0" smtClean="0"/>
          </a:p>
          <a:p>
            <a:pPr>
              <a:spcAft>
                <a:spcPts val="600"/>
              </a:spcAft>
            </a:pPr>
            <a:r>
              <a:rPr lang="ja-JP" altLang="en-US" sz="1100" dirty="0"/>
              <a:t>→ 安全な親戚・知人宅や</a:t>
            </a:r>
            <a:r>
              <a:rPr lang="ja-JP" altLang="en-US" sz="1100" dirty="0" smtClean="0"/>
              <a:t>避難場所等</a:t>
            </a:r>
            <a:r>
              <a:rPr lang="ja-JP" altLang="en-US" sz="1100" dirty="0"/>
              <a:t>へ早めに避難（水平避難）</a:t>
            </a:r>
          </a:p>
          <a:p>
            <a:pPr>
              <a:spcAft>
                <a:spcPts val="600"/>
              </a:spcAft>
            </a:pPr>
            <a:r>
              <a:rPr lang="ja-JP" altLang="en-US" sz="1400" dirty="0" smtClean="0"/>
              <a:t>②外に出ることが危険な場合（雨風が強い時等）</a:t>
            </a:r>
            <a:endParaRPr lang="en-US" altLang="ja-JP" sz="1400" dirty="0" smtClean="0"/>
          </a:p>
          <a:p>
            <a:pPr>
              <a:spcAft>
                <a:spcPts val="600"/>
              </a:spcAft>
            </a:pPr>
            <a:r>
              <a:rPr lang="ja-JP" altLang="en-US" sz="1100" dirty="0" smtClean="0"/>
              <a:t>→建物内で一番高く、がけから離れた場所に避難（</a:t>
            </a:r>
            <a:r>
              <a:rPr lang="ja-JP" altLang="en-US" sz="1100" dirty="0"/>
              <a:t>垂直</a:t>
            </a:r>
            <a:r>
              <a:rPr lang="ja-JP" altLang="en-US" sz="1100" dirty="0" smtClean="0"/>
              <a:t>避難）</a:t>
            </a:r>
            <a:endParaRPr lang="en-US" altLang="ja-JP" sz="1100" dirty="0" smtClean="0"/>
          </a:p>
          <a:p>
            <a:pPr lvl="0">
              <a:spcBef>
                <a:spcPts val="600"/>
              </a:spcBef>
            </a:pPr>
            <a:r>
              <a:rPr lang="en-US" altLang="ja-JP" sz="1100" dirty="0" smtClean="0">
                <a:solidFill>
                  <a:prstClr val="black"/>
                </a:solidFill>
              </a:rPr>
              <a:t>※ </a:t>
            </a:r>
            <a:r>
              <a:rPr lang="ja-JP" altLang="en-US" sz="1100" dirty="0">
                <a:solidFill>
                  <a:prstClr val="black"/>
                </a:solidFill>
              </a:rPr>
              <a:t>雨風の強い時や暗くなってからの水平避難には危険が</a:t>
            </a:r>
            <a:r>
              <a:rPr lang="ja-JP" altLang="en-US" sz="1100" dirty="0" smtClean="0">
                <a:solidFill>
                  <a:prstClr val="black"/>
                </a:solidFill>
              </a:rPr>
              <a:t>伴います。</a:t>
            </a:r>
            <a:r>
              <a:rPr lang="ja-JP" altLang="en-US" sz="1100" dirty="0">
                <a:solidFill>
                  <a:prstClr val="black"/>
                </a:solidFill>
              </a:rPr>
              <a:t>今後強まるのか弱まるのか、ピークの時間帯はいつなのか、行政からの情報が出ているかなどの状況に応じ、明るいうちの</a:t>
            </a:r>
            <a:r>
              <a:rPr lang="ja-JP" altLang="en-US" sz="1100" dirty="0" smtClean="0">
                <a:solidFill>
                  <a:prstClr val="black"/>
                </a:solidFill>
              </a:rPr>
              <a:t>早めの水平避難</a:t>
            </a:r>
            <a:r>
              <a:rPr lang="ja-JP" altLang="en-US" sz="1100" dirty="0">
                <a:solidFill>
                  <a:prstClr val="black"/>
                </a:solidFill>
              </a:rPr>
              <a:t>や垂直避難を</a:t>
            </a:r>
            <a:r>
              <a:rPr lang="ja-JP" altLang="en-US" sz="1100" dirty="0" smtClean="0">
                <a:solidFill>
                  <a:prstClr val="black"/>
                </a:solidFill>
              </a:rPr>
              <a:t>実施しましょう。</a:t>
            </a:r>
            <a:endParaRPr lang="en-US" altLang="ja-JP" sz="1100" dirty="0" smtClean="0">
              <a:solidFill>
                <a:prstClr val="black"/>
              </a:solidFill>
            </a:endParaRPr>
          </a:p>
          <a:p>
            <a:pPr>
              <a:spcAft>
                <a:spcPts val="600"/>
              </a:spcAft>
            </a:pPr>
            <a:endParaRPr lang="en-US" altLang="ja-JP" sz="1100" dirty="0" smtClean="0"/>
          </a:p>
        </p:txBody>
      </p:sp>
      <p:grpSp>
        <p:nvGrpSpPr>
          <p:cNvPr id="22" name="グループ化 21"/>
          <p:cNvGrpSpPr/>
          <p:nvPr/>
        </p:nvGrpSpPr>
        <p:grpSpPr>
          <a:xfrm>
            <a:off x="4443813" y="3635309"/>
            <a:ext cx="754568" cy="561544"/>
            <a:chOff x="4707127" y="4043665"/>
            <a:chExt cx="1001458" cy="703855"/>
          </a:xfrm>
        </p:grpSpPr>
        <p:pic>
          <p:nvPicPr>
            <p:cNvPr id="1037" name="Picture 13" descr="C:\Users\135526\Desktop\tenki08\tenki08.wmf"/>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5157387" y="4181035"/>
              <a:ext cx="551198" cy="5664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135526\Pictures\mark_chuu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127" y="4043665"/>
              <a:ext cx="450258" cy="411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グループ化 25"/>
          <p:cNvGrpSpPr/>
          <p:nvPr/>
        </p:nvGrpSpPr>
        <p:grpSpPr>
          <a:xfrm>
            <a:off x="5515539" y="3637344"/>
            <a:ext cx="936104" cy="490853"/>
            <a:chOff x="5877480" y="4029736"/>
            <a:chExt cx="1236627" cy="634869"/>
          </a:xfrm>
        </p:grpSpPr>
        <p:pic>
          <p:nvPicPr>
            <p:cNvPr id="1034" name="Picture 10" descr="C:\Users\135526\Desktop\tenki06\tenki06.wmf"/>
            <p:cNvPicPr>
              <a:picLocks noChangeAspect="1" noChangeArrowheads="1"/>
            </p:cNvPicPr>
            <p:nvPr/>
          </p:nvPicPr>
          <p:blipFill>
            <a:blip r:embed="rId5" cstate="print">
              <a:lum bright="-20000" contrast="40000"/>
              <a:extLst>
                <a:ext uri="{28A0092B-C50C-407E-A947-70E740481C1C}">
                  <a14:useLocalDpi xmlns:a14="http://schemas.microsoft.com/office/drawing/2010/main" val="0"/>
                </a:ext>
              </a:extLst>
            </a:blip>
            <a:srcRect/>
            <a:stretch>
              <a:fillRect/>
            </a:stretch>
          </p:blipFill>
          <p:spPr bwMode="auto">
            <a:xfrm>
              <a:off x="6343568" y="4157526"/>
              <a:ext cx="770539" cy="5070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C:\Users\135526\Pictures\mark_chuu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7480" y="4029736"/>
              <a:ext cx="450259" cy="411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p:cNvGrpSpPr/>
          <p:nvPr/>
        </p:nvGrpSpPr>
        <p:grpSpPr>
          <a:xfrm>
            <a:off x="5253006" y="4194884"/>
            <a:ext cx="756083" cy="504057"/>
            <a:chOff x="7040878" y="3938043"/>
            <a:chExt cx="1033522" cy="707744"/>
          </a:xfrm>
        </p:grpSpPr>
        <p:pic>
          <p:nvPicPr>
            <p:cNvPr id="1036" name="Picture 12" descr="C:\Users\135526\Desktop\tenki07\tenki07.wmf"/>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7484173" y="4058332"/>
              <a:ext cx="590227" cy="5874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C:\Users\135526\Pictures\mark_chuu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0878" y="3938043"/>
              <a:ext cx="450259" cy="41103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テキスト ボックス 4"/>
          <p:cNvSpPr txBox="1"/>
          <p:nvPr/>
        </p:nvSpPr>
        <p:spPr>
          <a:xfrm>
            <a:off x="221616" y="5565275"/>
            <a:ext cx="6743171" cy="4167606"/>
          </a:xfrm>
          <a:prstGeom prst="rect">
            <a:avLst/>
          </a:prstGeom>
          <a:solidFill>
            <a:srgbClr val="FFFF99"/>
          </a:solidFill>
          <a:ln>
            <a:solidFill>
              <a:srgbClr val="0070C0"/>
            </a:solidFill>
          </a:ln>
        </p:spPr>
        <p:txBody>
          <a:bodyPr wrap="square" rtlCol="0">
            <a:spAutoFit/>
          </a:bodyPr>
          <a:lstStyle/>
          <a:p>
            <a:pPr>
              <a:spcBef>
                <a:spcPts val="600"/>
              </a:spcBef>
            </a:pPr>
            <a:r>
              <a:rPr lang="ja-JP" altLang="en-US" b="1" dirty="0">
                <a:solidFill>
                  <a:srgbClr val="002060"/>
                </a:solidFill>
              </a:rPr>
              <a:t>◆</a:t>
            </a:r>
            <a:r>
              <a:rPr kumimoji="1" lang="ja-JP" altLang="en-US" b="1" dirty="0" smtClean="0">
                <a:solidFill>
                  <a:srgbClr val="002060"/>
                </a:solidFill>
              </a:rPr>
              <a:t>　避難するときは服装に注意</a:t>
            </a:r>
            <a:endParaRPr kumimoji="1" lang="en-US" altLang="ja-JP" b="1" dirty="0" smtClean="0">
              <a:solidFill>
                <a:srgbClr val="002060"/>
              </a:solidFill>
            </a:endParaRPr>
          </a:p>
          <a:p>
            <a:pPr>
              <a:spcBef>
                <a:spcPts val="600"/>
              </a:spcBef>
            </a:pPr>
            <a:endParaRPr lang="en-US" altLang="ja-JP" sz="1800" dirty="0" smtClean="0"/>
          </a:p>
          <a:p>
            <a:pPr>
              <a:spcBef>
                <a:spcPts val="600"/>
              </a:spcBef>
            </a:pPr>
            <a:endParaRPr lang="en-US" altLang="ja-JP" sz="1800" dirty="0"/>
          </a:p>
          <a:p>
            <a:pPr>
              <a:spcBef>
                <a:spcPts val="600"/>
              </a:spcBef>
            </a:pPr>
            <a:endParaRPr lang="en-US" altLang="ja-JP" sz="1800" dirty="0" smtClean="0"/>
          </a:p>
          <a:p>
            <a:pPr>
              <a:spcBef>
                <a:spcPts val="600"/>
              </a:spcBef>
            </a:pPr>
            <a:endParaRPr lang="en-US" altLang="ja-JP" sz="1800" dirty="0"/>
          </a:p>
          <a:p>
            <a:pPr>
              <a:spcBef>
                <a:spcPts val="600"/>
              </a:spcBef>
            </a:pPr>
            <a:endParaRPr lang="en-US" altLang="ja-JP" sz="1800" dirty="0" smtClean="0"/>
          </a:p>
          <a:p>
            <a:pPr>
              <a:spcBef>
                <a:spcPts val="600"/>
              </a:spcBef>
            </a:pPr>
            <a:endParaRPr lang="en-US" altLang="ja-JP" sz="2400" dirty="0"/>
          </a:p>
          <a:p>
            <a:pPr>
              <a:spcBef>
                <a:spcPts val="600"/>
              </a:spcBef>
            </a:pPr>
            <a:endParaRPr lang="en-US" altLang="ja-JP" sz="1200" dirty="0" smtClean="0"/>
          </a:p>
          <a:p>
            <a:pPr>
              <a:spcBef>
                <a:spcPts val="600"/>
              </a:spcBef>
            </a:pPr>
            <a:endParaRPr lang="en-US" altLang="ja-JP" sz="1800" dirty="0"/>
          </a:p>
          <a:p>
            <a:pPr>
              <a:spcBef>
                <a:spcPts val="600"/>
              </a:spcBef>
            </a:pPr>
            <a:endParaRPr lang="en-US" altLang="ja-JP" sz="1800" dirty="0" smtClean="0"/>
          </a:p>
          <a:p>
            <a:pPr>
              <a:spcBef>
                <a:spcPts val="600"/>
              </a:spcBef>
            </a:pPr>
            <a:endParaRPr lang="en-US" altLang="ja-JP" sz="2400" dirty="0" smtClean="0"/>
          </a:p>
          <a:p>
            <a:pPr>
              <a:spcBef>
                <a:spcPts val="600"/>
              </a:spcBef>
            </a:pPr>
            <a:endParaRPr lang="en-US" altLang="ja-JP" sz="4800" dirty="0" smtClean="0"/>
          </a:p>
        </p:txBody>
      </p:sp>
      <p:sp>
        <p:nvSpPr>
          <p:cNvPr id="21" name="テキスト ボックス 20"/>
          <p:cNvSpPr txBox="1"/>
          <p:nvPr/>
        </p:nvSpPr>
        <p:spPr>
          <a:xfrm>
            <a:off x="453722" y="5953389"/>
            <a:ext cx="6315080" cy="3508653"/>
          </a:xfrm>
          <a:prstGeom prst="rect">
            <a:avLst/>
          </a:prstGeom>
          <a:solidFill>
            <a:schemeClr val="bg1"/>
          </a:solidFill>
        </p:spPr>
        <p:txBody>
          <a:bodyPr wrap="square" rtlCol="0">
            <a:spAutoFit/>
          </a:bodyPr>
          <a:lstStyle/>
          <a:p>
            <a:pPr>
              <a:spcBef>
                <a:spcPts val="600"/>
              </a:spcBef>
            </a:pPr>
            <a:r>
              <a:rPr lang="ja-JP" altLang="en-US" sz="1400" dirty="0" smtClean="0"/>
              <a:t>・長靴</a:t>
            </a:r>
            <a:r>
              <a:rPr lang="ja-JP" altLang="en-US" sz="1400" dirty="0"/>
              <a:t>は</a:t>
            </a:r>
            <a:r>
              <a:rPr lang="en-US" altLang="ja-JP" sz="1400" dirty="0" smtClean="0"/>
              <a:t>NG</a:t>
            </a:r>
            <a:r>
              <a:rPr lang="en-US" altLang="ja-JP" sz="1400" dirty="0"/>
              <a:t/>
            </a:r>
            <a:br>
              <a:rPr lang="en-US" altLang="ja-JP" sz="1400" dirty="0"/>
            </a:br>
            <a:r>
              <a:rPr lang="en-US" altLang="ja-JP" sz="1100" dirty="0" smtClean="0"/>
              <a:t> </a:t>
            </a:r>
            <a:r>
              <a:rPr lang="ja-JP" altLang="en-US" sz="1100" dirty="0" smtClean="0"/>
              <a:t>　→ </a:t>
            </a:r>
            <a:r>
              <a:rPr lang="ja-JP" altLang="en-US" sz="1100" dirty="0"/>
              <a:t>長靴の中に水が入ると</a:t>
            </a:r>
            <a:r>
              <a:rPr lang="ja-JP" altLang="en-US" sz="1100" u="sng" dirty="0"/>
              <a:t>重くなって歩けなくなる</a:t>
            </a:r>
            <a:r>
              <a:rPr lang="ja-JP" altLang="en-US" sz="1100" dirty="0" smtClean="0"/>
              <a:t>。</a:t>
            </a:r>
            <a:r>
              <a:rPr lang="en-US" altLang="ja-JP" sz="1100" dirty="0" smtClean="0"/>
              <a:t/>
            </a:r>
            <a:br>
              <a:rPr lang="en-US" altLang="ja-JP" sz="1100" dirty="0" smtClean="0"/>
            </a:br>
            <a:r>
              <a:rPr lang="ja-JP" altLang="en-US" sz="1100" dirty="0"/>
              <a:t>　</a:t>
            </a:r>
            <a:r>
              <a:rPr lang="ja-JP" altLang="en-US" sz="1100" dirty="0" smtClean="0"/>
              <a:t> </a:t>
            </a:r>
            <a:r>
              <a:rPr lang="ja-JP" altLang="en-US" sz="1100" dirty="0"/>
              <a:t>　</a:t>
            </a:r>
            <a:r>
              <a:rPr lang="ja-JP" altLang="en-US" sz="1100" dirty="0" smtClean="0"/>
              <a:t>   また、替え</a:t>
            </a:r>
            <a:r>
              <a:rPr lang="ja-JP" altLang="en-US" sz="1100" dirty="0"/>
              <a:t>の靴下も持っておくと、避難先</a:t>
            </a:r>
            <a:r>
              <a:rPr lang="ja-JP" altLang="en-US" sz="1100" dirty="0" smtClean="0"/>
              <a:t>で履き替えることができる。</a:t>
            </a:r>
            <a:endParaRPr lang="en-US" altLang="ja-JP" sz="1100" dirty="0" smtClean="0"/>
          </a:p>
          <a:p>
            <a:pPr>
              <a:spcBef>
                <a:spcPts val="600"/>
              </a:spcBef>
            </a:pPr>
            <a:r>
              <a:rPr lang="ja-JP" altLang="en-US" sz="1400" dirty="0" smtClean="0"/>
              <a:t>・</a:t>
            </a:r>
            <a:r>
              <a:rPr lang="ja-JP" altLang="en-US" sz="1400" dirty="0"/>
              <a:t>長い棒や杖を持つ</a:t>
            </a:r>
            <a:br>
              <a:rPr lang="ja-JP" altLang="en-US" sz="1400" dirty="0"/>
            </a:br>
            <a:r>
              <a:rPr lang="ja-JP" altLang="en-US" sz="1600" dirty="0"/>
              <a:t>　</a:t>
            </a:r>
            <a:r>
              <a:rPr lang="ja-JP" altLang="en-US" sz="1100" dirty="0" smtClean="0"/>
              <a:t>→ 冠水</a:t>
            </a:r>
            <a:r>
              <a:rPr lang="ja-JP" altLang="en-US" sz="1100" dirty="0"/>
              <a:t>している場所を歩くと、</a:t>
            </a:r>
            <a:r>
              <a:rPr lang="ja-JP" altLang="en-US" sz="1100" u="sng" dirty="0"/>
              <a:t>地面が見えない</a:t>
            </a:r>
            <a:r>
              <a:rPr lang="ja-JP" altLang="en-US" sz="1100" dirty="0"/>
              <a:t>ため</a:t>
            </a:r>
            <a:r>
              <a:rPr lang="ja-JP" altLang="en-US" sz="1100" dirty="0" smtClean="0"/>
              <a:t>、段差や、フタ</a:t>
            </a:r>
            <a:r>
              <a:rPr lang="ja-JP" altLang="en-US" sz="1100" dirty="0"/>
              <a:t>の</a:t>
            </a:r>
            <a:r>
              <a:rPr lang="ja-JP" altLang="en-US" sz="1100" dirty="0" smtClean="0"/>
              <a:t>無い側溝、</a:t>
            </a:r>
            <a:r>
              <a:rPr lang="en-US" altLang="ja-JP" sz="1100" dirty="0" smtClean="0"/>
              <a:t/>
            </a:r>
            <a:br>
              <a:rPr lang="en-US" altLang="ja-JP" sz="1100" dirty="0" smtClean="0"/>
            </a:br>
            <a:r>
              <a:rPr lang="en-US" altLang="ja-JP" sz="1100" dirty="0" smtClean="0"/>
              <a:t> </a:t>
            </a:r>
            <a:r>
              <a:rPr lang="ja-JP" altLang="en-US" sz="1100" dirty="0" smtClean="0"/>
              <a:t>　　　フタ</a:t>
            </a:r>
            <a:r>
              <a:rPr lang="ja-JP" altLang="en-US" sz="1100" dirty="0"/>
              <a:t>の開いた</a:t>
            </a:r>
            <a:r>
              <a:rPr lang="ja-JP" altLang="en-US" sz="1100" dirty="0" smtClean="0"/>
              <a:t>マンホールが</a:t>
            </a:r>
            <a:r>
              <a:rPr lang="ja-JP" altLang="en-US" sz="1100" dirty="0"/>
              <a:t>見えない</a:t>
            </a:r>
            <a:r>
              <a:rPr lang="ja-JP" altLang="en-US" sz="1100" dirty="0" smtClean="0"/>
              <a:t>。</a:t>
            </a:r>
            <a:r>
              <a:rPr lang="ja-JP" altLang="en-US" sz="1100" u="sng" dirty="0" smtClean="0"/>
              <a:t>棒</a:t>
            </a:r>
            <a:r>
              <a:rPr lang="ja-JP" altLang="en-US" sz="1100" u="sng" dirty="0"/>
              <a:t>や杖を使って確認</a:t>
            </a:r>
            <a:r>
              <a:rPr lang="ja-JP" altLang="en-US" sz="1100" u="sng" dirty="0" smtClean="0"/>
              <a:t>しながら</a:t>
            </a:r>
            <a:r>
              <a:rPr lang="en-US" altLang="ja-JP" sz="1100" dirty="0"/>
              <a:t/>
            </a:r>
            <a:br>
              <a:rPr lang="en-US" altLang="ja-JP" sz="1100" dirty="0"/>
            </a:br>
            <a:r>
              <a:rPr lang="en-US" altLang="ja-JP" sz="1100" dirty="0" smtClean="0"/>
              <a:t> </a:t>
            </a:r>
            <a:r>
              <a:rPr lang="ja-JP" altLang="en-US" sz="1100" dirty="0" smtClean="0"/>
              <a:t>　　　安全</a:t>
            </a:r>
            <a:r>
              <a:rPr lang="ja-JP" altLang="en-US" sz="1100" dirty="0"/>
              <a:t>に避難する</a:t>
            </a:r>
            <a:r>
              <a:rPr lang="ja-JP" altLang="en-US" sz="1100" dirty="0" smtClean="0"/>
              <a:t>。</a:t>
            </a:r>
            <a:r>
              <a:rPr lang="ja-JP" altLang="en-US" sz="1100" dirty="0"/>
              <a:t>　</a:t>
            </a:r>
            <a:endParaRPr lang="en-US" altLang="ja-JP" sz="1100" dirty="0"/>
          </a:p>
          <a:p>
            <a:pPr>
              <a:spcBef>
                <a:spcPts val="600"/>
              </a:spcBef>
            </a:pPr>
            <a:r>
              <a:rPr lang="ja-JP" altLang="en-US" sz="1100" dirty="0"/>
              <a:t>　</a:t>
            </a:r>
            <a:r>
              <a:rPr lang="ja-JP" altLang="en-US" sz="1100" dirty="0" smtClean="0"/>
              <a:t>　</a:t>
            </a:r>
            <a:r>
              <a:rPr lang="en-US" altLang="ja-JP" sz="1100" dirty="0" smtClean="0"/>
              <a:t>※ </a:t>
            </a:r>
            <a:r>
              <a:rPr lang="ja-JP" altLang="en-US" sz="1100" dirty="0"/>
              <a:t>トレッキング用の杖やスキーの</a:t>
            </a:r>
            <a:r>
              <a:rPr lang="ja-JP" altLang="en-US" sz="1100" dirty="0" smtClean="0"/>
              <a:t>ストック、閉じた傘も有効</a:t>
            </a:r>
            <a:endParaRPr lang="en-US" altLang="ja-JP" sz="1100" dirty="0" smtClean="0"/>
          </a:p>
          <a:p>
            <a:pPr>
              <a:spcBef>
                <a:spcPts val="600"/>
              </a:spcBef>
            </a:pPr>
            <a:r>
              <a:rPr lang="ja-JP" altLang="en-US" sz="1400" dirty="0" smtClean="0"/>
              <a:t>・</a:t>
            </a:r>
            <a:r>
              <a:rPr lang="ja-JP" altLang="en-US" sz="1400" dirty="0"/>
              <a:t>カッパを着る</a:t>
            </a:r>
            <a:r>
              <a:rPr lang="ja-JP" altLang="en-US" sz="1600" dirty="0"/>
              <a:t/>
            </a:r>
            <a:br>
              <a:rPr lang="ja-JP" altLang="en-US" sz="1600" dirty="0"/>
            </a:br>
            <a:r>
              <a:rPr lang="ja-JP" altLang="en-US" sz="1600" dirty="0" smtClean="0"/>
              <a:t>　</a:t>
            </a:r>
            <a:r>
              <a:rPr lang="ja-JP" altLang="en-US" sz="1100" dirty="0" smtClean="0"/>
              <a:t>→ 手</a:t>
            </a:r>
            <a:r>
              <a:rPr lang="ja-JP" altLang="en-US" sz="1100" dirty="0"/>
              <a:t>を空けるために</a:t>
            </a:r>
            <a:r>
              <a:rPr lang="ja-JP" altLang="en-US" sz="1100" dirty="0" smtClean="0"/>
              <a:t>、雨除けのための傘</a:t>
            </a:r>
            <a:r>
              <a:rPr lang="ja-JP" altLang="en-US" sz="1100" dirty="0"/>
              <a:t>は持たない</a:t>
            </a:r>
            <a:r>
              <a:rPr lang="ja-JP" altLang="en-US" sz="1100" dirty="0" smtClean="0"/>
              <a:t>。</a:t>
            </a:r>
            <a:endParaRPr lang="en-US" altLang="ja-JP" sz="1100" dirty="0" smtClean="0"/>
          </a:p>
          <a:p>
            <a:pPr>
              <a:spcBef>
                <a:spcPts val="600"/>
              </a:spcBef>
            </a:pPr>
            <a:endParaRPr lang="en-US" altLang="ja-JP" sz="1100" dirty="0" smtClean="0"/>
          </a:p>
          <a:p>
            <a:pPr>
              <a:spcBef>
                <a:spcPts val="600"/>
              </a:spcBef>
            </a:pPr>
            <a:endParaRPr lang="en-US" altLang="ja-JP" sz="3600" dirty="0"/>
          </a:p>
          <a:p>
            <a:pPr>
              <a:spcBef>
                <a:spcPts val="600"/>
              </a:spcBef>
            </a:pPr>
            <a:endParaRPr lang="en-US" altLang="ja-JP" sz="1600" dirty="0" smtClean="0"/>
          </a:p>
        </p:txBody>
      </p:sp>
      <p:grpSp>
        <p:nvGrpSpPr>
          <p:cNvPr id="33" name="グループ化 32"/>
          <p:cNvGrpSpPr/>
          <p:nvPr/>
        </p:nvGrpSpPr>
        <p:grpSpPr>
          <a:xfrm>
            <a:off x="648121" y="8280672"/>
            <a:ext cx="795113" cy="967064"/>
            <a:chOff x="576114" y="8455646"/>
            <a:chExt cx="936104" cy="1293427"/>
          </a:xfrm>
        </p:grpSpPr>
        <p:grpSp>
          <p:nvGrpSpPr>
            <p:cNvPr id="8" name="グループ化 7"/>
            <p:cNvGrpSpPr/>
            <p:nvPr/>
          </p:nvGrpSpPr>
          <p:grpSpPr>
            <a:xfrm>
              <a:off x="576114" y="8455646"/>
              <a:ext cx="936104" cy="957310"/>
              <a:chOff x="3180666" y="6679353"/>
              <a:chExt cx="936104" cy="957310"/>
            </a:xfrm>
          </p:grpSpPr>
          <p:pic>
            <p:nvPicPr>
              <p:cNvPr id="1026" name="Picture 2" descr="C:\Users\135526\Pictures\長靴（黄色）.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88286" y="6745844"/>
                <a:ext cx="824328" cy="824328"/>
              </a:xfrm>
              <a:prstGeom prst="rect">
                <a:avLst/>
              </a:prstGeom>
              <a:noFill/>
              <a:extLst>
                <a:ext uri="{909E8E84-426E-40DD-AFC4-6F175D3DCCD1}">
                  <a14:hiddenFill xmlns:a14="http://schemas.microsoft.com/office/drawing/2010/main">
                    <a:solidFill>
                      <a:srgbClr val="FFFFFF"/>
                    </a:solidFill>
                  </a14:hiddenFill>
                </a:ext>
              </a:extLst>
            </p:spPr>
          </p:pic>
          <p:sp>
            <p:nvSpPr>
              <p:cNvPr id="7" name="乗算記号 6"/>
              <p:cNvSpPr/>
              <p:nvPr/>
            </p:nvSpPr>
            <p:spPr>
              <a:xfrm>
                <a:off x="3180666" y="6679353"/>
                <a:ext cx="936104" cy="957310"/>
              </a:xfrm>
              <a:prstGeom prst="mathMultiply">
                <a:avLst>
                  <a:gd name="adj1" fmla="val 6750"/>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660892" y="9472075"/>
              <a:ext cx="689612" cy="276998"/>
            </a:xfrm>
            <a:prstGeom prst="rect">
              <a:avLst/>
            </a:prstGeom>
            <a:noFill/>
          </p:spPr>
          <p:txBody>
            <a:bodyPr wrap="none" rtlCol="0">
              <a:spAutoFit/>
            </a:bodyPr>
            <a:lstStyle/>
            <a:p>
              <a:r>
                <a:rPr lang="ja-JP" altLang="en-US" sz="1200" dirty="0" smtClean="0"/>
                <a:t>長靴</a:t>
              </a:r>
              <a:r>
                <a:rPr lang="en-US" altLang="ja-JP" sz="1200" dirty="0" smtClean="0"/>
                <a:t>NG</a:t>
              </a:r>
              <a:endParaRPr kumimoji="1" lang="ja-JP" altLang="en-US" sz="1200" dirty="0"/>
            </a:p>
          </p:txBody>
        </p:sp>
      </p:grpSp>
      <p:grpSp>
        <p:nvGrpSpPr>
          <p:cNvPr id="31" name="グループ化 30"/>
          <p:cNvGrpSpPr/>
          <p:nvPr/>
        </p:nvGrpSpPr>
        <p:grpSpPr>
          <a:xfrm>
            <a:off x="2520330" y="8296831"/>
            <a:ext cx="938392" cy="960838"/>
            <a:chOff x="2417904" y="8475490"/>
            <a:chExt cx="1104790" cy="1285100"/>
          </a:xfrm>
        </p:grpSpPr>
        <p:grpSp>
          <p:nvGrpSpPr>
            <p:cNvPr id="14" name="グループ化 13"/>
            <p:cNvGrpSpPr/>
            <p:nvPr/>
          </p:nvGrpSpPr>
          <p:grpSpPr>
            <a:xfrm>
              <a:off x="2520330" y="8475490"/>
              <a:ext cx="936104" cy="957310"/>
              <a:chOff x="2844366" y="6648085"/>
              <a:chExt cx="936104" cy="957310"/>
            </a:xfrm>
          </p:grpSpPr>
          <p:pic>
            <p:nvPicPr>
              <p:cNvPr id="1032" name="Picture 8" descr="C:\Users\135526\Pictures\木の棒.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52534">
                <a:off x="3147008" y="6681504"/>
                <a:ext cx="330820" cy="921452"/>
              </a:xfrm>
              <a:prstGeom prst="rect">
                <a:avLst/>
              </a:prstGeom>
              <a:noFill/>
              <a:extLst>
                <a:ext uri="{909E8E84-426E-40DD-AFC4-6F175D3DCCD1}">
                  <a14:hiddenFill xmlns:a14="http://schemas.microsoft.com/office/drawing/2010/main">
                    <a:solidFill>
                      <a:srgbClr val="FFFFFF"/>
                    </a:solidFill>
                  </a14:hiddenFill>
                </a:ext>
              </a:extLst>
            </p:spPr>
          </p:pic>
          <p:sp>
            <p:nvSpPr>
              <p:cNvPr id="24" name="ドーナツ 23"/>
              <p:cNvSpPr/>
              <p:nvPr/>
            </p:nvSpPr>
            <p:spPr>
              <a:xfrm>
                <a:off x="2844366" y="6648085"/>
                <a:ext cx="936104" cy="957310"/>
              </a:xfrm>
              <a:prstGeom prst="donut">
                <a:avLst>
                  <a:gd name="adj" fmla="val 4479"/>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3" name="テキスト ボックス 42"/>
            <p:cNvSpPr txBox="1"/>
            <p:nvPr/>
          </p:nvSpPr>
          <p:spPr>
            <a:xfrm>
              <a:off x="2417904" y="9483592"/>
              <a:ext cx="1104790" cy="276998"/>
            </a:xfrm>
            <a:prstGeom prst="rect">
              <a:avLst/>
            </a:prstGeom>
            <a:noFill/>
          </p:spPr>
          <p:txBody>
            <a:bodyPr wrap="none" rtlCol="0">
              <a:spAutoFit/>
            </a:bodyPr>
            <a:lstStyle/>
            <a:p>
              <a:r>
                <a:rPr lang="ja-JP" altLang="en-US" sz="1200" dirty="0" smtClean="0"/>
                <a:t>長めの木の棒</a:t>
              </a:r>
              <a:endParaRPr kumimoji="1" lang="ja-JP" altLang="en-US" sz="1200" dirty="0"/>
            </a:p>
          </p:txBody>
        </p:sp>
      </p:grpSp>
      <p:grpSp>
        <p:nvGrpSpPr>
          <p:cNvPr id="30" name="グループ化 29"/>
          <p:cNvGrpSpPr/>
          <p:nvPr/>
        </p:nvGrpSpPr>
        <p:grpSpPr>
          <a:xfrm>
            <a:off x="3600450" y="8316557"/>
            <a:ext cx="1006471" cy="1099278"/>
            <a:chOff x="3412312" y="8473714"/>
            <a:chExt cx="1184940" cy="1470260"/>
          </a:xfrm>
        </p:grpSpPr>
        <p:grpSp>
          <p:nvGrpSpPr>
            <p:cNvPr id="15" name="グループ化 14"/>
            <p:cNvGrpSpPr/>
            <p:nvPr/>
          </p:nvGrpSpPr>
          <p:grpSpPr>
            <a:xfrm>
              <a:off x="3528442" y="8473714"/>
              <a:ext cx="936104" cy="957310"/>
              <a:chOff x="3708462" y="6675290"/>
              <a:chExt cx="936104" cy="957310"/>
            </a:xfrm>
          </p:grpSpPr>
          <p:pic>
            <p:nvPicPr>
              <p:cNvPr id="1033" name="Picture 9" descr="C:\Users\135526\Pictures\トレッキングポール.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6474" y="6768504"/>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23" name="ドーナツ 22"/>
              <p:cNvSpPr/>
              <p:nvPr/>
            </p:nvSpPr>
            <p:spPr>
              <a:xfrm>
                <a:off x="3708462" y="6675290"/>
                <a:ext cx="936104" cy="957310"/>
              </a:xfrm>
              <a:prstGeom prst="donut">
                <a:avLst>
                  <a:gd name="adj" fmla="val 4479"/>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4" name="テキスト ボックス 43"/>
            <p:cNvSpPr txBox="1"/>
            <p:nvPr/>
          </p:nvSpPr>
          <p:spPr>
            <a:xfrm>
              <a:off x="3412312" y="9482309"/>
              <a:ext cx="1184940" cy="461665"/>
            </a:xfrm>
            <a:prstGeom prst="rect">
              <a:avLst/>
            </a:prstGeom>
            <a:noFill/>
          </p:spPr>
          <p:txBody>
            <a:bodyPr wrap="none" rtlCol="0">
              <a:spAutoFit/>
            </a:bodyPr>
            <a:lstStyle/>
            <a:p>
              <a:r>
                <a:rPr kumimoji="1" lang="ja-JP" altLang="en-US" sz="1200" dirty="0" smtClean="0"/>
                <a:t>・トレッキング用</a:t>
              </a:r>
              <a:r>
                <a:rPr kumimoji="1" lang="en-US" altLang="ja-JP" sz="1200" dirty="0" smtClean="0"/>
                <a:t/>
              </a:r>
              <a:br>
                <a:rPr kumimoji="1" lang="en-US" altLang="ja-JP" sz="1200" dirty="0" smtClean="0"/>
              </a:br>
              <a:r>
                <a:rPr lang="ja-JP" altLang="en-US" sz="1200" dirty="0"/>
                <a:t>・</a:t>
              </a:r>
              <a:r>
                <a:rPr kumimoji="1" lang="ja-JP" altLang="en-US" sz="1200" dirty="0" smtClean="0"/>
                <a:t>ストック</a:t>
              </a:r>
              <a:endParaRPr kumimoji="1" lang="en-US" altLang="ja-JP" sz="1200" dirty="0" smtClean="0"/>
            </a:p>
          </p:txBody>
        </p:sp>
      </p:grpSp>
      <p:grpSp>
        <p:nvGrpSpPr>
          <p:cNvPr id="29" name="グループ化 28"/>
          <p:cNvGrpSpPr/>
          <p:nvPr/>
        </p:nvGrpSpPr>
        <p:grpSpPr>
          <a:xfrm>
            <a:off x="4736208" y="8315382"/>
            <a:ext cx="1168498" cy="1091626"/>
            <a:chOff x="4401766" y="8473714"/>
            <a:chExt cx="1375698" cy="1460025"/>
          </a:xfrm>
        </p:grpSpPr>
        <p:grpSp>
          <p:nvGrpSpPr>
            <p:cNvPr id="9" name="グループ化 8"/>
            <p:cNvGrpSpPr/>
            <p:nvPr/>
          </p:nvGrpSpPr>
          <p:grpSpPr>
            <a:xfrm>
              <a:off x="4536554" y="8473714"/>
              <a:ext cx="936104" cy="957310"/>
              <a:chOff x="4276790" y="6630930"/>
              <a:chExt cx="936104" cy="957310"/>
            </a:xfrm>
          </p:grpSpPr>
          <p:pic>
            <p:nvPicPr>
              <p:cNvPr id="1029" name="Picture 5"/>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4309844" y="6745844"/>
                <a:ext cx="864255" cy="761792"/>
              </a:xfrm>
              <a:prstGeom prst="rect">
                <a:avLst/>
              </a:prstGeom>
              <a:noFill/>
              <a:extLst>
                <a:ext uri="{909E8E84-426E-40DD-AFC4-6F175D3DCCD1}">
                  <a14:hiddenFill xmlns:a14="http://schemas.microsoft.com/office/drawing/2010/main">
                    <a:solidFill>
                      <a:srgbClr val="FFFFFF"/>
                    </a:solidFill>
                  </a14:hiddenFill>
                </a:ext>
              </a:extLst>
            </p:spPr>
          </p:pic>
          <p:sp>
            <p:nvSpPr>
              <p:cNvPr id="12" name="乗算記号 11"/>
              <p:cNvSpPr/>
              <p:nvPr/>
            </p:nvSpPr>
            <p:spPr>
              <a:xfrm>
                <a:off x="4276790" y="6630930"/>
                <a:ext cx="936104" cy="957310"/>
              </a:xfrm>
              <a:prstGeom prst="mathMultiply">
                <a:avLst>
                  <a:gd name="adj1" fmla="val 6750"/>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p:cNvSpPr txBox="1"/>
            <p:nvPr/>
          </p:nvSpPr>
          <p:spPr>
            <a:xfrm>
              <a:off x="4401766" y="9472074"/>
              <a:ext cx="1375698" cy="461665"/>
            </a:xfrm>
            <a:prstGeom prst="rect">
              <a:avLst/>
            </a:prstGeom>
            <a:noFill/>
          </p:spPr>
          <p:txBody>
            <a:bodyPr wrap="none" rtlCol="0">
              <a:spAutoFit/>
            </a:bodyPr>
            <a:lstStyle/>
            <a:p>
              <a:pPr algn="ctr"/>
              <a:r>
                <a:rPr lang="ja-JP" altLang="en-US" sz="1200" dirty="0"/>
                <a:t>傘</a:t>
              </a:r>
              <a:r>
                <a:rPr lang="en-US" altLang="ja-JP" sz="1200" dirty="0" smtClean="0"/>
                <a:t>NG</a:t>
              </a:r>
              <a:r>
                <a:rPr lang="en-US" altLang="ja-JP" sz="1200" dirty="0"/>
                <a:t/>
              </a:r>
              <a:br>
                <a:rPr lang="en-US" altLang="ja-JP" sz="1200" dirty="0"/>
              </a:br>
              <a:r>
                <a:rPr lang="ja-JP" altLang="en-US" sz="1200" dirty="0" smtClean="0"/>
                <a:t>（杖の代わりは</a:t>
              </a:r>
              <a:r>
                <a:rPr lang="en-US" altLang="ja-JP" sz="1200" dirty="0" smtClean="0"/>
                <a:t>OK)</a:t>
              </a:r>
            </a:p>
          </p:txBody>
        </p:sp>
      </p:grpSp>
      <p:grpSp>
        <p:nvGrpSpPr>
          <p:cNvPr id="28" name="グループ化 27"/>
          <p:cNvGrpSpPr/>
          <p:nvPr/>
        </p:nvGrpSpPr>
        <p:grpSpPr>
          <a:xfrm>
            <a:off x="5901682" y="8290538"/>
            <a:ext cx="795113" cy="966023"/>
            <a:chOff x="5629443" y="8467272"/>
            <a:chExt cx="936104" cy="1292034"/>
          </a:xfrm>
        </p:grpSpPr>
        <p:grpSp>
          <p:nvGrpSpPr>
            <p:cNvPr id="13" name="グループ化 12"/>
            <p:cNvGrpSpPr/>
            <p:nvPr/>
          </p:nvGrpSpPr>
          <p:grpSpPr>
            <a:xfrm>
              <a:off x="5629443" y="8467272"/>
              <a:ext cx="936104" cy="957310"/>
              <a:chOff x="5557435" y="6624488"/>
              <a:chExt cx="936104" cy="957310"/>
            </a:xfrm>
          </p:grpSpPr>
          <p:pic>
            <p:nvPicPr>
              <p:cNvPr id="1030" name="Picture 6" descr="C:\Users\135526\Pictures\カッパ（黄色）.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30974" y="6731423"/>
                <a:ext cx="777786" cy="790634"/>
              </a:xfrm>
              <a:prstGeom prst="rect">
                <a:avLst/>
              </a:prstGeom>
              <a:noFill/>
              <a:extLst>
                <a:ext uri="{909E8E84-426E-40DD-AFC4-6F175D3DCCD1}">
                  <a14:hiddenFill xmlns:a14="http://schemas.microsoft.com/office/drawing/2010/main">
                    <a:solidFill>
                      <a:srgbClr val="FFFFFF"/>
                    </a:solidFill>
                  </a14:hiddenFill>
                </a:ext>
              </a:extLst>
            </p:spPr>
          </p:pic>
          <p:sp>
            <p:nvSpPr>
              <p:cNvPr id="10" name="ドーナツ 9"/>
              <p:cNvSpPr/>
              <p:nvPr/>
            </p:nvSpPr>
            <p:spPr>
              <a:xfrm>
                <a:off x="5557435" y="6624488"/>
                <a:ext cx="936104" cy="957310"/>
              </a:xfrm>
              <a:prstGeom prst="donut">
                <a:avLst>
                  <a:gd name="adj" fmla="val 4479"/>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6" name="テキスト ボックス 45"/>
            <p:cNvSpPr txBox="1"/>
            <p:nvPr/>
          </p:nvSpPr>
          <p:spPr>
            <a:xfrm>
              <a:off x="5765792" y="9482307"/>
              <a:ext cx="579005" cy="276999"/>
            </a:xfrm>
            <a:prstGeom prst="rect">
              <a:avLst/>
            </a:prstGeom>
            <a:noFill/>
          </p:spPr>
          <p:txBody>
            <a:bodyPr wrap="none" rtlCol="0">
              <a:spAutoFit/>
            </a:bodyPr>
            <a:lstStyle/>
            <a:p>
              <a:r>
                <a:rPr lang="ja-JP" altLang="en-US" sz="1200" dirty="0"/>
                <a:t>カッパ</a:t>
              </a:r>
              <a:endParaRPr kumimoji="1" lang="ja-JP" altLang="en-US" sz="1200" dirty="0"/>
            </a:p>
          </p:txBody>
        </p:sp>
      </p:grpSp>
      <p:grpSp>
        <p:nvGrpSpPr>
          <p:cNvPr id="32" name="グループ化 31"/>
          <p:cNvGrpSpPr/>
          <p:nvPr/>
        </p:nvGrpSpPr>
        <p:grpSpPr>
          <a:xfrm>
            <a:off x="1584225" y="8296733"/>
            <a:ext cx="795113" cy="960936"/>
            <a:chOff x="1440210" y="8475359"/>
            <a:chExt cx="936104" cy="1285231"/>
          </a:xfrm>
        </p:grpSpPr>
        <p:grpSp>
          <p:nvGrpSpPr>
            <p:cNvPr id="11" name="グループ化 10"/>
            <p:cNvGrpSpPr/>
            <p:nvPr/>
          </p:nvGrpSpPr>
          <p:grpSpPr>
            <a:xfrm>
              <a:off x="1440210" y="8475359"/>
              <a:ext cx="936104" cy="957310"/>
              <a:chOff x="2124286" y="6671060"/>
              <a:chExt cx="936104" cy="957310"/>
            </a:xfrm>
          </p:grpSpPr>
          <p:pic>
            <p:nvPicPr>
              <p:cNvPr id="1031" name="Picture 7" descr="C:\Users\135526\Pictures\スニーカー【青）.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60290" y="6801217"/>
                <a:ext cx="864096" cy="696997"/>
              </a:xfrm>
              <a:prstGeom prst="rect">
                <a:avLst/>
              </a:prstGeom>
              <a:noFill/>
              <a:extLst>
                <a:ext uri="{909E8E84-426E-40DD-AFC4-6F175D3DCCD1}">
                  <a14:hiddenFill xmlns:a14="http://schemas.microsoft.com/office/drawing/2010/main">
                    <a:solidFill>
                      <a:srgbClr val="FFFFFF"/>
                    </a:solidFill>
                  </a14:hiddenFill>
                </a:ext>
              </a:extLst>
            </p:spPr>
          </p:pic>
          <p:sp>
            <p:nvSpPr>
              <p:cNvPr id="18" name="ドーナツ 17"/>
              <p:cNvSpPr/>
              <p:nvPr/>
            </p:nvSpPr>
            <p:spPr>
              <a:xfrm>
                <a:off x="2124286" y="6671060"/>
                <a:ext cx="936104" cy="957310"/>
              </a:xfrm>
              <a:prstGeom prst="donut">
                <a:avLst>
                  <a:gd name="adj" fmla="val 4479"/>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7" name="テキスト ボックス 46"/>
            <p:cNvSpPr txBox="1"/>
            <p:nvPr/>
          </p:nvSpPr>
          <p:spPr>
            <a:xfrm>
              <a:off x="1440211" y="9483592"/>
              <a:ext cx="885179" cy="276998"/>
            </a:xfrm>
            <a:prstGeom prst="rect">
              <a:avLst/>
            </a:prstGeom>
            <a:noFill/>
          </p:spPr>
          <p:txBody>
            <a:bodyPr wrap="none" rtlCol="0">
              <a:spAutoFit/>
            </a:bodyPr>
            <a:lstStyle/>
            <a:p>
              <a:r>
                <a:rPr lang="ja-JP" altLang="en-US" sz="1200" dirty="0"/>
                <a:t>スニーカー</a:t>
              </a:r>
              <a:endParaRPr kumimoji="1" lang="ja-JP" altLang="en-US" sz="1200" dirty="0"/>
            </a:p>
          </p:txBody>
        </p:sp>
      </p:grpSp>
      <p:sp>
        <p:nvSpPr>
          <p:cNvPr id="2" name="テキスト ボックス 1"/>
          <p:cNvSpPr txBox="1"/>
          <p:nvPr/>
        </p:nvSpPr>
        <p:spPr>
          <a:xfrm>
            <a:off x="725562" y="9752345"/>
            <a:ext cx="5570756" cy="318543"/>
          </a:xfrm>
          <a:prstGeom prst="rect">
            <a:avLst/>
          </a:prstGeom>
          <a:noFill/>
        </p:spPr>
        <p:txBody>
          <a:bodyPr wrap="none" rtlCol="0">
            <a:spAutoFit/>
          </a:bodyPr>
          <a:lstStyle/>
          <a:p>
            <a:r>
              <a:rPr kumimoji="1"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 安全のため、避難は家族やご近所さんと一緒に！</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Picture 2"/>
          <p:cNvPicPr>
            <a:picLocks noChangeAspect="1" noChangeArrowheads="1"/>
          </p:cNvPicPr>
          <p:nvPr/>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5143078" y="7045100"/>
            <a:ext cx="1175026" cy="770862"/>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ボックス 49"/>
          <p:cNvSpPr txBox="1"/>
          <p:nvPr/>
        </p:nvSpPr>
        <p:spPr>
          <a:xfrm>
            <a:off x="4671596" y="7854747"/>
            <a:ext cx="2068195" cy="172544"/>
          </a:xfrm>
          <a:prstGeom prst="rect">
            <a:avLst/>
          </a:prstGeom>
          <a:noFill/>
        </p:spPr>
        <p:txBody>
          <a:bodyPr wrap="none" rtlCol="0">
            <a:spAutoFit/>
          </a:bodyPr>
          <a:lstStyle/>
          <a:p>
            <a:r>
              <a:rPr kumimoji="1" lang="ja-JP" altLang="en-US" sz="700" dirty="0" smtClean="0"/>
              <a:t>（資料提供　</a:t>
            </a:r>
            <a:r>
              <a:rPr kumimoji="1" lang="en-US" altLang="ja-JP" sz="700" dirty="0" smtClean="0"/>
              <a:t>NPO</a:t>
            </a:r>
            <a:r>
              <a:rPr kumimoji="1" lang="ja-JP" altLang="en-US" sz="700" dirty="0" smtClean="0"/>
              <a:t>法人土砂災害防止広報センター）</a:t>
            </a:r>
            <a:endParaRPr kumimoji="1" lang="ja-JP" altLang="en-US" sz="700" dirty="0"/>
          </a:p>
        </p:txBody>
      </p:sp>
      <p:grpSp>
        <p:nvGrpSpPr>
          <p:cNvPr id="36" name="グループ化 35"/>
          <p:cNvGrpSpPr/>
          <p:nvPr/>
        </p:nvGrpSpPr>
        <p:grpSpPr>
          <a:xfrm>
            <a:off x="219099" y="529208"/>
            <a:ext cx="6908080" cy="2477601"/>
            <a:chOff x="291107" y="503808"/>
            <a:chExt cx="6908080" cy="2477601"/>
          </a:xfrm>
        </p:grpSpPr>
        <p:sp>
          <p:nvSpPr>
            <p:cNvPr id="3" name="テキスト ボックス 2"/>
            <p:cNvSpPr txBox="1"/>
            <p:nvPr/>
          </p:nvSpPr>
          <p:spPr>
            <a:xfrm>
              <a:off x="291107" y="503808"/>
              <a:ext cx="6745689" cy="2477601"/>
            </a:xfrm>
            <a:prstGeom prst="rect">
              <a:avLst/>
            </a:prstGeom>
            <a:solidFill>
              <a:schemeClr val="accent6">
                <a:lumMod val="20000"/>
                <a:lumOff val="80000"/>
              </a:schemeClr>
            </a:solidFill>
            <a:ln>
              <a:solidFill>
                <a:srgbClr val="0070C0"/>
              </a:solidFill>
            </a:ln>
          </p:spPr>
          <p:txBody>
            <a:bodyPr wrap="square" rtlCol="0">
              <a:spAutoFit/>
            </a:bodyPr>
            <a:lstStyle/>
            <a:p>
              <a:pPr>
                <a:spcBef>
                  <a:spcPts val="600"/>
                </a:spcBef>
              </a:pPr>
              <a:r>
                <a:rPr lang="ja-JP" altLang="en-US" b="1" dirty="0">
                  <a:solidFill>
                    <a:srgbClr val="002060"/>
                  </a:solidFill>
                </a:rPr>
                <a:t>◆</a:t>
              </a:r>
              <a:r>
                <a:rPr kumimoji="1" lang="ja-JP" altLang="en-US" b="1" dirty="0" smtClean="0">
                  <a:solidFill>
                    <a:srgbClr val="002060"/>
                  </a:solidFill>
                </a:rPr>
                <a:t>　避難のタイミングを決めておく</a:t>
              </a:r>
              <a:r>
                <a:rPr kumimoji="1" lang="en-US" altLang="ja-JP" b="1" dirty="0" smtClean="0"/>
                <a:t/>
              </a:r>
              <a:br>
                <a:rPr kumimoji="1" lang="en-US" altLang="ja-JP" b="1" dirty="0" smtClean="0"/>
              </a:br>
              <a:endParaRPr kumimoji="1" lang="en-US" altLang="ja-JP" b="1" dirty="0" smtClean="0"/>
            </a:p>
            <a:p>
              <a:pPr>
                <a:spcBef>
                  <a:spcPts val="600"/>
                </a:spcBef>
              </a:pPr>
              <a:endParaRPr lang="en-US" altLang="ja-JP" sz="1600" dirty="0"/>
            </a:p>
            <a:p>
              <a:pPr>
                <a:spcBef>
                  <a:spcPts val="600"/>
                </a:spcBef>
              </a:pPr>
              <a:endParaRPr lang="en-US" altLang="ja-JP" sz="2000" dirty="0" smtClean="0"/>
            </a:p>
            <a:p>
              <a:pPr>
                <a:spcBef>
                  <a:spcPts val="600"/>
                </a:spcBef>
              </a:pPr>
              <a:endParaRPr lang="en-US" altLang="ja-JP" sz="1800" dirty="0"/>
            </a:p>
            <a:p>
              <a:pPr>
                <a:spcBef>
                  <a:spcPts val="600"/>
                </a:spcBef>
              </a:pPr>
              <a:endParaRPr lang="en-US" altLang="ja-JP" sz="1800" dirty="0" smtClean="0"/>
            </a:p>
            <a:p>
              <a:pPr>
                <a:spcBef>
                  <a:spcPts val="600"/>
                </a:spcBef>
              </a:pPr>
              <a:endParaRPr lang="en-US" altLang="ja-JP" sz="2000" dirty="0"/>
            </a:p>
          </p:txBody>
        </p:sp>
        <p:sp>
          <p:nvSpPr>
            <p:cNvPr id="19" name="テキスト ボックス 18"/>
            <p:cNvSpPr txBox="1"/>
            <p:nvPr/>
          </p:nvSpPr>
          <p:spPr>
            <a:xfrm>
              <a:off x="525730" y="855538"/>
              <a:ext cx="6315080" cy="2077492"/>
            </a:xfrm>
            <a:prstGeom prst="rect">
              <a:avLst/>
            </a:prstGeom>
            <a:solidFill>
              <a:schemeClr val="bg1"/>
            </a:solidFill>
          </p:spPr>
          <p:txBody>
            <a:bodyPr wrap="square" rtlCol="0">
              <a:spAutoFit/>
            </a:bodyPr>
            <a:lstStyle/>
            <a:p>
              <a:pPr>
                <a:spcBef>
                  <a:spcPts val="600"/>
                </a:spcBef>
              </a:pPr>
              <a:r>
                <a:rPr lang="ja-JP" altLang="en-US" sz="1100" dirty="0" smtClean="0"/>
                <a:t>例えば</a:t>
              </a:r>
              <a:r>
                <a:rPr lang="ja-JP" altLang="en-US" sz="1100" dirty="0"/>
                <a:t>・・</a:t>
              </a:r>
              <a:r>
                <a:rPr lang="ja-JP" altLang="en-US" sz="1100" dirty="0" smtClean="0"/>
                <a:t>・</a:t>
              </a:r>
              <a:endParaRPr lang="en-US" altLang="ja-JP" sz="1100" dirty="0" smtClean="0"/>
            </a:p>
            <a:p>
              <a:pPr>
                <a:spcBef>
                  <a:spcPts val="600"/>
                </a:spcBef>
              </a:pPr>
              <a:r>
                <a:rPr lang="ja-JP" altLang="en-US" sz="1400" dirty="0" smtClean="0"/>
                <a:t>・「高齢者</a:t>
              </a:r>
              <a:r>
                <a:rPr lang="ja-JP" altLang="en-US" sz="1400" dirty="0"/>
                <a:t>等</a:t>
              </a:r>
              <a:r>
                <a:rPr lang="ja-JP" altLang="en-US" sz="1400" dirty="0" smtClean="0"/>
                <a:t>避難」</a:t>
              </a:r>
              <a:r>
                <a:rPr lang="ja-JP" altLang="en-US" sz="1400" dirty="0"/>
                <a:t>が</a:t>
              </a:r>
              <a:r>
                <a:rPr lang="ja-JP" altLang="en-US" sz="1400" dirty="0" smtClean="0"/>
                <a:t>出たら</a:t>
              </a:r>
              <a:r>
                <a:rPr lang="en-US" altLang="ja-JP" sz="1400" dirty="0"/>
                <a:t/>
              </a:r>
              <a:br>
                <a:rPr lang="en-US" altLang="ja-JP" sz="1400" dirty="0"/>
              </a:br>
              <a:r>
                <a:rPr lang="ja-JP" altLang="en-US" sz="1400" dirty="0" smtClean="0"/>
                <a:t>・</a:t>
              </a:r>
              <a:r>
                <a:rPr lang="ja-JP" altLang="en-US" sz="1400" dirty="0"/>
                <a:t>「</a:t>
              </a:r>
              <a:r>
                <a:rPr lang="ja-JP" altLang="en-US" sz="1400" dirty="0" smtClean="0"/>
                <a:t>避難</a:t>
              </a:r>
              <a:r>
                <a:rPr lang="ja-JP" altLang="en-US" sz="1400" dirty="0"/>
                <a:t>指示</a:t>
              </a:r>
              <a:r>
                <a:rPr lang="ja-JP" altLang="en-US" sz="1400" dirty="0" smtClean="0"/>
                <a:t>」</a:t>
              </a:r>
              <a:r>
                <a:rPr lang="ja-JP" altLang="en-US" sz="1400" dirty="0"/>
                <a:t>が</a:t>
              </a:r>
              <a:r>
                <a:rPr lang="ja-JP" altLang="en-US" sz="1400" dirty="0" smtClean="0"/>
                <a:t>出たら</a:t>
              </a:r>
              <a:endParaRPr lang="en-US" altLang="ja-JP" sz="1400" dirty="0" smtClean="0"/>
            </a:p>
            <a:p>
              <a:pPr>
                <a:spcBef>
                  <a:spcPts val="600"/>
                </a:spcBef>
              </a:pPr>
              <a:r>
                <a:rPr lang="en-US" altLang="ja-JP" sz="200" dirty="0"/>
                <a:t/>
              </a:r>
              <a:br>
                <a:rPr lang="en-US" altLang="ja-JP" sz="200" dirty="0"/>
              </a:br>
              <a:r>
                <a:rPr lang="ja-JP" altLang="en-US" sz="1400" dirty="0" smtClean="0"/>
                <a:t>・「気象情報を確認して自主的」に</a:t>
              </a:r>
              <a:endParaRPr lang="en-US" altLang="ja-JP" sz="200" dirty="0" smtClean="0"/>
            </a:p>
            <a:p>
              <a:pPr>
                <a:spcBef>
                  <a:spcPts val="600"/>
                </a:spcBef>
              </a:pPr>
              <a:r>
                <a:rPr lang="en-US" altLang="ja-JP" sz="1100" dirty="0" smtClean="0"/>
                <a:t>※</a:t>
              </a:r>
              <a:r>
                <a:rPr lang="ja-JP" altLang="en-US" sz="1100" dirty="0" smtClean="0"/>
                <a:t>「避難」とは、「難」を「避」けて、自分の身の安全を確保することです。</a:t>
              </a:r>
              <a:endParaRPr lang="en-US" altLang="ja-JP" sz="1100" dirty="0"/>
            </a:p>
            <a:p>
              <a:pPr>
                <a:spcBef>
                  <a:spcPts val="600"/>
                </a:spcBef>
              </a:pPr>
              <a:r>
                <a:rPr lang="ja-JP" altLang="en-US" sz="1100" dirty="0" smtClean="0"/>
                <a:t>避難先は、市が開設する避難場所に限らず、自宅の最上階、安全な親戚や知人の家なども含まれます。</a:t>
              </a:r>
              <a:endParaRPr lang="en-US" altLang="ja-JP" sz="1100" dirty="0" smtClean="0"/>
            </a:p>
            <a:p>
              <a:pPr>
                <a:spcBef>
                  <a:spcPts val="600"/>
                </a:spcBef>
              </a:pPr>
              <a:r>
                <a:rPr lang="ja-JP" altLang="en-US" sz="1100" dirty="0" smtClean="0"/>
                <a:t>親戚や知人の家などへ避難する方が安全な場合は、災害の危険が過ぎ去るまで、一時的に身を寄せる</a:t>
              </a:r>
              <a:endParaRPr lang="en-US" altLang="ja-JP" sz="1100" dirty="0" smtClean="0"/>
            </a:p>
            <a:p>
              <a:pPr>
                <a:spcBef>
                  <a:spcPts val="600"/>
                </a:spcBef>
              </a:pPr>
              <a:r>
                <a:rPr lang="ja-JP" altLang="en-US" sz="1100" dirty="0" smtClean="0"/>
                <a:t>ことなどを想定し、日頃から話し合っておくことが大切です。</a:t>
              </a:r>
              <a:endParaRPr lang="en-US" altLang="ja-JP" sz="1100" dirty="0" smtClean="0"/>
            </a:p>
          </p:txBody>
        </p:sp>
        <p:pic>
          <p:nvPicPr>
            <p:cNvPr id="17" name="Picture 2" descr="C:\Users\135526\Pictures\土砂冊子\防災無線子局.png"/>
            <p:cNvPicPr>
              <a:picLocks noChangeAspect="1" noChangeArrowheads="1"/>
            </p:cNvPicPr>
            <p:nvPr/>
          </p:nvPicPr>
          <p:blipFill>
            <a:blip r:embed="rId19" cstate="print">
              <a:extLst>
                <a:ext uri="{BEBA8EAE-BF5A-486C-A8C5-ECC9F3942E4B}">
                  <a14:imgProps xmlns:a14="http://schemas.microsoft.com/office/drawing/2010/main">
                    <a14:imgLayer r:embed="rId2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25280" y="1882592"/>
              <a:ext cx="873907" cy="8706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35526\Pictures\土砂冊子\メール受信ラジオ受信.png"/>
            <p:cNvPicPr>
              <a:picLocks noChangeAspect="1" noChangeArrowheads="1"/>
            </p:cNvPicPr>
            <p:nvPr/>
          </p:nvPicPr>
          <p:blipFill>
            <a:blip r:embed="rId21" cstate="print">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42389" y="926898"/>
              <a:ext cx="656441" cy="702076"/>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4362058" y="1198488"/>
              <a:ext cx="1938351" cy="253916"/>
            </a:xfrm>
            <a:prstGeom prst="rect">
              <a:avLst/>
            </a:prstGeom>
            <a:noFill/>
          </p:spPr>
          <p:txBody>
            <a:bodyPr wrap="none" rtlCol="0">
              <a:spAutoFit/>
            </a:bodyPr>
            <a:lstStyle/>
            <a:p>
              <a:r>
                <a:rPr kumimoji="1" lang="ja-JP" altLang="en-US" sz="1050" dirty="0" smtClean="0"/>
                <a:t>行政からの情報をもとに決める</a:t>
              </a:r>
              <a:endParaRPr kumimoji="1" lang="ja-JP" altLang="en-US" sz="1050" dirty="0"/>
            </a:p>
          </p:txBody>
        </p:sp>
        <p:sp>
          <p:nvSpPr>
            <p:cNvPr id="35" name="右中かっこ 34"/>
            <p:cNvSpPr/>
            <p:nvPr/>
          </p:nvSpPr>
          <p:spPr>
            <a:xfrm>
              <a:off x="4176514" y="1126480"/>
              <a:ext cx="219050" cy="4481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5" name="右中かっこ 54"/>
            <p:cNvSpPr/>
            <p:nvPr/>
          </p:nvSpPr>
          <p:spPr>
            <a:xfrm>
              <a:off x="4186039" y="1646648"/>
              <a:ext cx="185544" cy="25391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6" name="テキスト ボックス 55"/>
            <p:cNvSpPr txBox="1"/>
            <p:nvPr/>
          </p:nvSpPr>
          <p:spPr>
            <a:xfrm>
              <a:off x="4348430" y="1636918"/>
              <a:ext cx="2071401" cy="253916"/>
            </a:xfrm>
            <a:prstGeom prst="rect">
              <a:avLst/>
            </a:prstGeom>
            <a:noFill/>
          </p:spPr>
          <p:txBody>
            <a:bodyPr wrap="none" rtlCol="0">
              <a:spAutoFit/>
            </a:bodyPr>
            <a:lstStyle/>
            <a:p>
              <a:r>
                <a:rPr kumimoji="1" lang="ja-JP" altLang="en-US" sz="1050" dirty="0" smtClean="0"/>
                <a:t>自分で集めた情報をもとに決める</a:t>
              </a:r>
              <a:endParaRPr kumimoji="1" lang="ja-JP" altLang="en-US" sz="1050" dirty="0"/>
            </a:p>
          </p:txBody>
        </p:sp>
      </p:grpSp>
      <p:sp>
        <p:nvSpPr>
          <p:cNvPr id="57" name="テキスト ボックス 56"/>
          <p:cNvSpPr txBox="1"/>
          <p:nvPr/>
        </p:nvSpPr>
        <p:spPr>
          <a:xfrm>
            <a:off x="6912818" y="9796099"/>
            <a:ext cx="306494" cy="384721"/>
          </a:xfrm>
          <a:prstGeom prst="rect">
            <a:avLst/>
          </a:prstGeom>
          <a:noFill/>
        </p:spPr>
        <p:txBody>
          <a:bodyPr wrap="none" rtlCol="0">
            <a:spAutoFit/>
          </a:bodyPr>
          <a:lstStyle/>
          <a:p>
            <a:r>
              <a:rPr lang="en-US" altLang="ja-JP" dirty="0" smtClean="0">
                <a:latin typeface="MingLiU-ExtB" panose="02020500000000000000" pitchFamily="18" charset="-120"/>
              </a:rPr>
              <a:t>4</a:t>
            </a:r>
          </a:p>
        </p:txBody>
      </p:sp>
    </p:spTree>
    <p:extLst>
      <p:ext uri="{BB962C8B-B14F-4D97-AF65-F5344CB8AC3E}">
        <p14:creationId xmlns:p14="http://schemas.microsoft.com/office/powerpoint/2010/main" val="231473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122101" y="1283004"/>
            <a:ext cx="936104" cy="8407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508886" y="1328393"/>
            <a:ext cx="936104" cy="8407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20130" y="1384855"/>
            <a:ext cx="936104" cy="8407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smtClean="0"/>
              <a:t>タイムライン　</a:t>
            </a:r>
            <a:r>
              <a:rPr kumimoji="1" lang="ja-JP" altLang="en-US" sz="1800" smtClean="0"/>
              <a:t>～</a:t>
            </a:r>
            <a:r>
              <a:rPr lang="ja-JP" altLang="en-US" sz="1800" smtClean="0"/>
              <a:t>自分・家族でどのような行動をとるか</a:t>
            </a:r>
            <a:r>
              <a:rPr kumimoji="1" lang="ja-JP" altLang="en-US" sz="1800" smtClean="0"/>
              <a:t>～</a:t>
            </a:r>
            <a:endParaRPr kumimoji="1" lang="ja-JP" altLang="en-US" sz="2800" dirty="0"/>
          </a:p>
        </p:txBody>
      </p:sp>
      <p:sp>
        <p:nvSpPr>
          <p:cNvPr id="17" name="テキスト ボックス 16"/>
          <p:cNvSpPr txBox="1"/>
          <p:nvPr/>
        </p:nvSpPr>
        <p:spPr>
          <a:xfrm>
            <a:off x="98589" y="3920122"/>
            <a:ext cx="7030253" cy="400110"/>
          </a:xfrm>
          <a:prstGeom prst="rect">
            <a:avLst/>
          </a:prstGeom>
          <a:solidFill>
            <a:srgbClr val="FFFF00"/>
          </a:solidFill>
          <a:ln>
            <a:solidFill>
              <a:schemeClr val="tx1"/>
            </a:solidFill>
          </a:ln>
        </p:spPr>
        <p:txBody>
          <a:bodyPr wrap="square" rtlCol="0">
            <a:spAutoFit/>
          </a:bodyPr>
          <a:lstStyle/>
          <a:p>
            <a:pPr algn="ctr"/>
            <a:r>
              <a:rPr kumimoji="1" lang="ja-JP" altLang="en-US" sz="2000" b="1" dirty="0" smtClean="0">
                <a:ln w="3175">
                  <a:solidFill>
                    <a:schemeClr val="bg1"/>
                  </a:solidFill>
                </a:ln>
              </a:rPr>
              <a:t>高齢者等避難</a:t>
            </a:r>
            <a:endParaRPr kumimoji="1" lang="ja-JP" altLang="en-US" sz="2000" b="1" dirty="0">
              <a:ln w="3175">
                <a:solidFill>
                  <a:schemeClr val="bg1"/>
                </a:solidFill>
              </a:ln>
            </a:endParaRPr>
          </a:p>
        </p:txBody>
      </p:sp>
      <p:sp>
        <p:nvSpPr>
          <p:cNvPr id="18" name="テキスト ボックス 17"/>
          <p:cNvSpPr txBox="1"/>
          <p:nvPr/>
        </p:nvSpPr>
        <p:spPr>
          <a:xfrm>
            <a:off x="90969" y="6656426"/>
            <a:ext cx="7030253" cy="400110"/>
          </a:xfrm>
          <a:prstGeom prst="rect">
            <a:avLst/>
          </a:prstGeom>
          <a:solidFill>
            <a:srgbClr val="FFC000"/>
          </a:solidFill>
          <a:ln>
            <a:solidFill>
              <a:schemeClr val="tx1"/>
            </a:solidFill>
          </a:ln>
        </p:spPr>
        <p:txBody>
          <a:bodyPr wrap="square" rtlCol="0">
            <a:spAutoFit/>
          </a:bodyPr>
          <a:lstStyle/>
          <a:p>
            <a:pPr algn="ctr"/>
            <a:r>
              <a:rPr kumimoji="1" lang="ja-JP" altLang="en-US" sz="2000" b="1" dirty="0" smtClean="0">
                <a:ln w="3175">
                  <a:solidFill>
                    <a:schemeClr val="bg1"/>
                  </a:solidFill>
                </a:ln>
              </a:rPr>
              <a:t>避難</a:t>
            </a:r>
            <a:r>
              <a:rPr lang="ja-JP" altLang="en-US" sz="2000" b="1" dirty="0">
                <a:ln w="3175">
                  <a:solidFill>
                    <a:schemeClr val="bg1"/>
                  </a:solidFill>
                </a:ln>
              </a:rPr>
              <a:t>指示</a:t>
            </a:r>
            <a:endParaRPr kumimoji="1" lang="ja-JP" altLang="en-US" sz="2000" b="1" dirty="0">
              <a:ln w="3175">
                <a:solidFill>
                  <a:schemeClr val="bg1"/>
                </a:solidFill>
              </a:ln>
            </a:endParaRPr>
          </a:p>
        </p:txBody>
      </p:sp>
      <p:sp>
        <p:nvSpPr>
          <p:cNvPr id="29" name="山形 28"/>
          <p:cNvSpPr/>
          <p:nvPr/>
        </p:nvSpPr>
        <p:spPr>
          <a:xfrm rot="5400000">
            <a:off x="96006" y="4455432"/>
            <a:ext cx="2255913" cy="2082199"/>
          </a:xfrm>
          <a:prstGeom prst="chevron">
            <a:avLst>
              <a:gd name="adj" fmla="val 19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en-US" altLang="ja-JP" sz="1600" dirty="0" smtClean="0">
              <a:solidFill>
                <a:schemeClr val="tx1"/>
              </a:solidFill>
            </a:endParaRPr>
          </a:p>
        </p:txBody>
      </p:sp>
      <p:sp>
        <p:nvSpPr>
          <p:cNvPr id="8" name="正方形/長方形 7"/>
          <p:cNvSpPr/>
          <p:nvPr/>
        </p:nvSpPr>
        <p:spPr>
          <a:xfrm>
            <a:off x="2572614" y="637409"/>
            <a:ext cx="2082199" cy="353328"/>
          </a:xfrm>
          <a:prstGeom prst="rect">
            <a:avLst/>
          </a:prstGeom>
          <a:pattFill prst="trellis">
            <a:fgClr>
              <a:srgbClr val="FFC000"/>
            </a:fgClr>
            <a:bgClr>
              <a:srgbClr val="FFCCFF"/>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n>
                  <a:solidFill>
                    <a:schemeClr val="tx1"/>
                  </a:solidFill>
                </a:ln>
                <a:solidFill>
                  <a:schemeClr val="bg1"/>
                </a:solidFill>
              </a:rPr>
              <a:t>昼　間</a:t>
            </a:r>
            <a:endParaRPr kumimoji="1" lang="ja-JP" altLang="en-US" sz="2400" b="1" dirty="0">
              <a:ln>
                <a:solidFill>
                  <a:schemeClr val="tx1"/>
                </a:solidFill>
              </a:ln>
              <a:solidFill>
                <a:schemeClr val="bg1"/>
              </a:solidFill>
            </a:endParaRPr>
          </a:p>
        </p:txBody>
      </p:sp>
      <p:sp>
        <p:nvSpPr>
          <p:cNvPr id="25" name="テキスト ボックス 24"/>
          <p:cNvSpPr txBox="1"/>
          <p:nvPr/>
        </p:nvSpPr>
        <p:spPr>
          <a:xfrm>
            <a:off x="-98628" y="9783399"/>
            <a:ext cx="306494" cy="384721"/>
          </a:xfrm>
          <a:prstGeom prst="rect">
            <a:avLst/>
          </a:prstGeom>
          <a:noFill/>
        </p:spPr>
        <p:txBody>
          <a:bodyPr wrap="none" rtlCol="0">
            <a:spAutoFit/>
          </a:bodyPr>
          <a:lstStyle/>
          <a:p>
            <a:r>
              <a:rPr lang="en-US" altLang="ja-JP" dirty="0">
                <a:latin typeface="MingLiU-ExtB" panose="02020500000000000000" pitchFamily="18" charset="-120"/>
              </a:rPr>
              <a:t>5</a:t>
            </a:r>
            <a:endParaRPr kumimoji="1" lang="en-US" altLang="ja-JP" dirty="0" smtClean="0">
              <a:latin typeface="MingLiU-ExtB" panose="02020500000000000000" pitchFamily="18" charset="-120"/>
            </a:endParaRPr>
          </a:p>
        </p:txBody>
      </p:sp>
      <p:sp>
        <p:nvSpPr>
          <p:cNvPr id="28" name="山形 27"/>
          <p:cNvSpPr/>
          <p:nvPr/>
        </p:nvSpPr>
        <p:spPr>
          <a:xfrm rot="5400000">
            <a:off x="117035" y="1715124"/>
            <a:ext cx="2255913" cy="2082199"/>
          </a:xfrm>
          <a:prstGeom prst="chevron">
            <a:avLst>
              <a:gd name="adj" fmla="val 19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en-US" altLang="ja-JP" sz="1600" dirty="0" smtClean="0">
              <a:solidFill>
                <a:schemeClr val="tx1"/>
              </a:solidFill>
            </a:endParaRPr>
          </a:p>
        </p:txBody>
      </p:sp>
      <p:sp>
        <p:nvSpPr>
          <p:cNvPr id="32" name="山形 31"/>
          <p:cNvSpPr/>
          <p:nvPr/>
        </p:nvSpPr>
        <p:spPr>
          <a:xfrm rot="5400000">
            <a:off x="2485758" y="1702723"/>
            <a:ext cx="2255913" cy="2082199"/>
          </a:xfrm>
          <a:prstGeom prst="chevron">
            <a:avLst>
              <a:gd name="adj" fmla="val 19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en-US" altLang="ja-JP" sz="1600" dirty="0" smtClean="0">
              <a:solidFill>
                <a:schemeClr val="tx1"/>
              </a:solidFill>
            </a:endParaRPr>
          </a:p>
        </p:txBody>
      </p:sp>
      <p:sp>
        <p:nvSpPr>
          <p:cNvPr id="33" name="山形 32"/>
          <p:cNvSpPr/>
          <p:nvPr/>
        </p:nvSpPr>
        <p:spPr>
          <a:xfrm rot="5400000">
            <a:off x="4865456" y="1710926"/>
            <a:ext cx="2255913" cy="2082199"/>
          </a:xfrm>
          <a:prstGeom prst="chevron">
            <a:avLst>
              <a:gd name="adj" fmla="val 19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en-US" altLang="ja-JP" sz="1600" dirty="0" smtClean="0">
              <a:solidFill>
                <a:schemeClr val="tx1"/>
              </a:solidFill>
            </a:endParaRPr>
          </a:p>
        </p:txBody>
      </p:sp>
      <p:sp>
        <p:nvSpPr>
          <p:cNvPr id="34" name="テキスト ボックス 33"/>
          <p:cNvSpPr txBox="1"/>
          <p:nvPr/>
        </p:nvSpPr>
        <p:spPr>
          <a:xfrm>
            <a:off x="182863" y="1111568"/>
            <a:ext cx="6849764" cy="400110"/>
          </a:xfrm>
          <a:prstGeom prst="rect">
            <a:avLst/>
          </a:prstGeom>
          <a:solidFill>
            <a:schemeClr val="tx2">
              <a:lumMod val="20000"/>
              <a:lumOff val="80000"/>
            </a:schemeClr>
          </a:solidFill>
          <a:ln>
            <a:solidFill>
              <a:schemeClr val="tx1"/>
            </a:solidFill>
          </a:ln>
        </p:spPr>
        <p:txBody>
          <a:bodyPr wrap="square" rtlCol="0">
            <a:spAutoFit/>
          </a:bodyPr>
          <a:lstStyle/>
          <a:p>
            <a:pPr algn="ctr"/>
            <a:r>
              <a:rPr kumimoji="1" lang="ja-JP" altLang="en-US" sz="2000" b="1" dirty="0" smtClean="0">
                <a:ln w="3175">
                  <a:solidFill>
                    <a:schemeClr val="bg1"/>
                  </a:solidFill>
                </a:ln>
              </a:rPr>
              <a:t>～平常時（発災前）～</a:t>
            </a:r>
            <a:endParaRPr kumimoji="1" lang="ja-JP" altLang="en-US" sz="2000" b="1" dirty="0">
              <a:ln w="3175">
                <a:solidFill>
                  <a:schemeClr val="bg1"/>
                </a:solidFill>
              </a:ln>
            </a:endParaRPr>
          </a:p>
        </p:txBody>
      </p:sp>
      <p:sp>
        <p:nvSpPr>
          <p:cNvPr id="35" name="山形 34"/>
          <p:cNvSpPr/>
          <p:nvPr/>
        </p:nvSpPr>
        <p:spPr>
          <a:xfrm rot="5400000">
            <a:off x="4863570" y="4493344"/>
            <a:ext cx="2255913" cy="2082199"/>
          </a:xfrm>
          <a:prstGeom prst="chevron">
            <a:avLst>
              <a:gd name="adj" fmla="val 19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en-US" altLang="ja-JP" sz="1600" dirty="0" smtClean="0">
              <a:solidFill>
                <a:schemeClr val="tx1"/>
              </a:solidFill>
            </a:endParaRPr>
          </a:p>
        </p:txBody>
      </p:sp>
      <p:sp>
        <p:nvSpPr>
          <p:cNvPr id="36" name="山形 35"/>
          <p:cNvSpPr/>
          <p:nvPr/>
        </p:nvSpPr>
        <p:spPr>
          <a:xfrm rot="5400000">
            <a:off x="2485758" y="4471401"/>
            <a:ext cx="2255913" cy="2082199"/>
          </a:xfrm>
          <a:prstGeom prst="chevron">
            <a:avLst>
              <a:gd name="adj" fmla="val 19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en-US" altLang="ja-JP" sz="1600" dirty="0" smtClean="0">
              <a:solidFill>
                <a:schemeClr val="tx1"/>
              </a:solidFill>
            </a:endParaRPr>
          </a:p>
        </p:txBody>
      </p:sp>
      <p:sp>
        <p:nvSpPr>
          <p:cNvPr id="37" name="山形 36"/>
          <p:cNvSpPr/>
          <p:nvPr/>
        </p:nvSpPr>
        <p:spPr>
          <a:xfrm rot="5400000">
            <a:off x="4828387" y="7289635"/>
            <a:ext cx="2255913" cy="2082199"/>
          </a:xfrm>
          <a:prstGeom prst="chevron">
            <a:avLst>
              <a:gd name="adj" fmla="val 19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en-US" altLang="ja-JP" sz="1600" dirty="0" smtClean="0">
              <a:solidFill>
                <a:schemeClr val="tx1"/>
              </a:solidFill>
            </a:endParaRPr>
          </a:p>
        </p:txBody>
      </p:sp>
      <p:sp>
        <p:nvSpPr>
          <p:cNvPr id="38" name="山形 37"/>
          <p:cNvSpPr/>
          <p:nvPr/>
        </p:nvSpPr>
        <p:spPr>
          <a:xfrm rot="5400000">
            <a:off x="2485757" y="7289636"/>
            <a:ext cx="2255913" cy="2082199"/>
          </a:xfrm>
          <a:prstGeom prst="chevron">
            <a:avLst>
              <a:gd name="adj" fmla="val 19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en-US" altLang="ja-JP" sz="1600" dirty="0" smtClean="0">
              <a:solidFill>
                <a:schemeClr val="tx1"/>
              </a:solidFill>
            </a:endParaRPr>
          </a:p>
        </p:txBody>
      </p:sp>
      <p:sp>
        <p:nvSpPr>
          <p:cNvPr id="39" name="山形 38"/>
          <p:cNvSpPr/>
          <p:nvPr/>
        </p:nvSpPr>
        <p:spPr>
          <a:xfrm rot="5400000">
            <a:off x="67819" y="7289637"/>
            <a:ext cx="2255913" cy="2082199"/>
          </a:xfrm>
          <a:prstGeom prst="chevron">
            <a:avLst>
              <a:gd name="adj" fmla="val 19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en-US" altLang="ja-JP" sz="1600" dirty="0" smtClean="0">
              <a:solidFill>
                <a:schemeClr val="tx1"/>
              </a:solidFill>
            </a:endParaRPr>
          </a:p>
        </p:txBody>
      </p:sp>
      <p:sp>
        <p:nvSpPr>
          <p:cNvPr id="22" name="テキスト ボックス 21"/>
          <p:cNvSpPr txBox="1"/>
          <p:nvPr/>
        </p:nvSpPr>
        <p:spPr>
          <a:xfrm>
            <a:off x="457384" y="2436679"/>
            <a:ext cx="1584176" cy="677108"/>
          </a:xfrm>
          <a:prstGeom prst="rect">
            <a:avLst/>
          </a:prstGeom>
          <a:noFill/>
          <a:ln>
            <a:noFill/>
          </a:ln>
        </p:spPr>
        <p:txBody>
          <a:bodyPr wrap="square" rtlCol="0">
            <a:spAutoFit/>
          </a:bodyPr>
          <a:lstStyle/>
          <a:p>
            <a:pPr algn="ctr"/>
            <a:r>
              <a:rPr lang="ja-JP" altLang="en-US" dirty="0"/>
              <a:t>気象情報</a:t>
            </a:r>
            <a:r>
              <a:rPr lang="ja-JP" altLang="en-US" dirty="0" smtClean="0"/>
              <a:t>の</a:t>
            </a:r>
            <a:endParaRPr lang="en-US" altLang="ja-JP" dirty="0" smtClean="0"/>
          </a:p>
          <a:p>
            <a:pPr algn="ctr"/>
            <a:r>
              <a:rPr lang="ja-JP" altLang="en-US" dirty="0" smtClean="0"/>
              <a:t>収集</a:t>
            </a:r>
            <a:r>
              <a:rPr lang="ja-JP" altLang="en-US" dirty="0"/>
              <a:t>をする</a:t>
            </a:r>
          </a:p>
        </p:txBody>
      </p:sp>
      <p:sp>
        <p:nvSpPr>
          <p:cNvPr id="23" name="テキスト ボックス 22"/>
          <p:cNvSpPr txBox="1"/>
          <p:nvPr/>
        </p:nvSpPr>
        <p:spPr>
          <a:xfrm>
            <a:off x="133993" y="5163830"/>
            <a:ext cx="2304256" cy="646331"/>
          </a:xfrm>
          <a:prstGeom prst="rect">
            <a:avLst/>
          </a:prstGeom>
          <a:noFill/>
          <a:ln>
            <a:noFill/>
          </a:ln>
        </p:spPr>
        <p:txBody>
          <a:bodyPr wrap="square" rtlCol="0">
            <a:spAutoFit/>
          </a:bodyPr>
          <a:lstStyle/>
          <a:p>
            <a:pPr algn="ctr"/>
            <a:r>
              <a:rPr lang="ja-JP" altLang="en-US" sz="1800" dirty="0">
                <a:latin typeface="+mn-ea"/>
                <a:cs typeface="メイリオ" panose="020B0604030504040204" pitchFamily="50" charset="-128"/>
              </a:rPr>
              <a:t>非常持出品</a:t>
            </a:r>
            <a:r>
              <a:rPr lang="ja-JP" altLang="en-US" sz="1800" dirty="0" smtClean="0">
                <a:latin typeface="+mn-ea"/>
                <a:cs typeface="メイリオ" panose="020B0604030504040204" pitchFamily="50" charset="-128"/>
              </a:rPr>
              <a:t>の</a:t>
            </a:r>
            <a:endParaRPr lang="en-US" altLang="ja-JP" sz="1800" dirty="0" smtClean="0">
              <a:latin typeface="+mn-ea"/>
              <a:cs typeface="メイリオ" panose="020B0604030504040204" pitchFamily="50" charset="-128"/>
            </a:endParaRPr>
          </a:p>
          <a:p>
            <a:pPr algn="ctr"/>
            <a:r>
              <a:rPr lang="ja-JP" altLang="en-US" sz="1800" dirty="0" smtClean="0">
                <a:latin typeface="+mn-ea"/>
                <a:cs typeface="メイリオ" panose="020B0604030504040204" pitchFamily="50" charset="-128"/>
              </a:rPr>
              <a:t>用意をする</a:t>
            </a:r>
            <a:endParaRPr lang="en-US" altLang="ja-JP" sz="1800" dirty="0">
              <a:latin typeface="+mn-ea"/>
              <a:cs typeface="メイリオ" panose="020B0604030504040204" pitchFamily="50" charset="-128"/>
            </a:endParaRPr>
          </a:p>
        </p:txBody>
      </p:sp>
      <p:sp>
        <p:nvSpPr>
          <p:cNvPr id="24" name="テキスト ボックス 23"/>
          <p:cNvSpPr txBox="1"/>
          <p:nvPr/>
        </p:nvSpPr>
        <p:spPr>
          <a:xfrm>
            <a:off x="54619" y="8146068"/>
            <a:ext cx="2304256" cy="369332"/>
          </a:xfrm>
          <a:prstGeom prst="rect">
            <a:avLst/>
          </a:prstGeom>
          <a:noFill/>
          <a:ln>
            <a:noFill/>
          </a:ln>
        </p:spPr>
        <p:txBody>
          <a:bodyPr wrap="square" rtlCol="0">
            <a:spAutoFit/>
          </a:bodyPr>
          <a:lstStyle/>
          <a:p>
            <a:pPr algn="ctr"/>
            <a:r>
              <a:rPr lang="ja-JP" altLang="en-US" sz="1800" dirty="0">
                <a:latin typeface="+mn-ea"/>
                <a:cs typeface="メイリオ" panose="020B0604030504040204" pitchFamily="50" charset="-128"/>
              </a:rPr>
              <a:t>カッパを着て避難</a:t>
            </a:r>
          </a:p>
        </p:txBody>
      </p:sp>
      <p:sp>
        <p:nvSpPr>
          <p:cNvPr id="6" name="テキスト ボックス 5"/>
          <p:cNvSpPr txBox="1"/>
          <p:nvPr/>
        </p:nvSpPr>
        <p:spPr>
          <a:xfrm>
            <a:off x="292994" y="2083108"/>
            <a:ext cx="504056" cy="384721"/>
          </a:xfrm>
          <a:prstGeom prst="rect">
            <a:avLst/>
          </a:prstGeom>
          <a:noFill/>
          <a:ln>
            <a:noFill/>
          </a:ln>
        </p:spPr>
        <p:txBody>
          <a:bodyPr wrap="square" rtlCol="0">
            <a:spAutoFit/>
          </a:bodyPr>
          <a:lstStyle/>
          <a:p>
            <a:r>
              <a:rPr kumimoji="1" lang="ja-JP" altLang="en-US" dirty="0" smtClean="0"/>
              <a:t>例</a:t>
            </a:r>
            <a:endParaRPr kumimoji="1" lang="ja-JP" altLang="en-US" dirty="0"/>
          </a:p>
        </p:txBody>
      </p:sp>
      <p:sp>
        <p:nvSpPr>
          <p:cNvPr id="26" name="テキスト ボックス 25"/>
          <p:cNvSpPr txBox="1"/>
          <p:nvPr/>
        </p:nvSpPr>
        <p:spPr>
          <a:xfrm>
            <a:off x="291193" y="4799789"/>
            <a:ext cx="504056" cy="384721"/>
          </a:xfrm>
          <a:prstGeom prst="rect">
            <a:avLst/>
          </a:prstGeom>
          <a:noFill/>
          <a:ln>
            <a:noFill/>
          </a:ln>
        </p:spPr>
        <p:txBody>
          <a:bodyPr wrap="square" rtlCol="0">
            <a:spAutoFit/>
          </a:bodyPr>
          <a:lstStyle/>
          <a:p>
            <a:r>
              <a:rPr kumimoji="1" lang="ja-JP" altLang="en-US" dirty="0" smtClean="0"/>
              <a:t>例</a:t>
            </a:r>
            <a:endParaRPr kumimoji="1" lang="ja-JP" altLang="en-US" dirty="0"/>
          </a:p>
        </p:txBody>
      </p:sp>
      <p:sp>
        <p:nvSpPr>
          <p:cNvPr id="27" name="テキスト ボックス 26"/>
          <p:cNvSpPr txBox="1"/>
          <p:nvPr/>
        </p:nvSpPr>
        <p:spPr>
          <a:xfrm>
            <a:off x="291193" y="7717260"/>
            <a:ext cx="504056" cy="384721"/>
          </a:xfrm>
          <a:prstGeom prst="rect">
            <a:avLst/>
          </a:prstGeom>
          <a:noFill/>
          <a:ln>
            <a:noFill/>
          </a:ln>
        </p:spPr>
        <p:txBody>
          <a:bodyPr wrap="square" rtlCol="0">
            <a:spAutoFit/>
          </a:bodyPr>
          <a:lstStyle/>
          <a:p>
            <a:r>
              <a:rPr kumimoji="1" lang="ja-JP" altLang="en-US" dirty="0" smtClean="0"/>
              <a:t>例</a:t>
            </a:r>
            <a:endParaRPr kumimoji="1" lang="ja-JP" altLang="en-US" dirty="0"/>
          </a:p>
        </p:txBody>
      </p:sp>
      <p:sp>
        <p:nvSpPr>
          <p:cNvPr id="30" name="正方形/長方形 29"/>
          <p:cNvSpPr/>
          <p:nvPr/>
        </p:nvSpPr>
        <p:spPr>
          <a:xfrm>
            <a:off x="4950427" y="637410"/>
            <a:ext cx="2082199" cy="346318"/>
          </a:xfrm>
          <a:prstGeom prst="rect">
            <a:avLst/>
          </a:prstGeom>
          <a:gradFill flip="none" rotWithShape="1">
            <a:gsLst>
              <a:gs pos="10000">
                <a:schemeClr val="accent5">
                  <a:lumMod val="75000"/>
                </a:schemeClr>
              </a:gs>
              <a:gs pos="5000">
                <a:schemeClr val="accent5">
                  <a:lumMod val="50000"/>
                </a:schemeClr>
              </a:gs>
              <a:gs pos="100000">
                <a:srgbClr val="FFC000"/>
              </a:gs>
              <a:gs pos="50410">
                <a:schemeClr val="accent6">
                  <a:lumMod val="40000"/>
                  <a:lumOff val="60000"/>
                </a:schemeClr>
              </a:gs>
              <a:gs pos="0">
                <a:srgbClr val="00206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n>
                  <a:solidFill>
                    <a:schemeClr val="tx1"/>
                  </a:solidFill>
                </a:ln>
                <a:solidFill>
                  <a:schemeClr val="bg1"/>
                </a:solidFill>
              </a:rPr>
              <a:t>夜　間</a:t>
            </a:r>
            <a:endParaRPr kumimoji="1" lang="ja-JP" altLang="en-US" sz="2400" b="1" dirty="0">
              <a:ln>
                <a:solidFill>
                  <a:schemeClr val="tx1"/>
                </a:solidFill>
              </a:ln>
              <a:solidFill>
                <a:schemeClr val="bg1"/>
              </a:solidFill>
            </a:endParaRPr>
          </a:p>
        </p:txBody>
      </p:sp>
      <p:grpSp>
        <p:nvGrpSpPr>
          <p:cNvPr id="31" name="グループ化 30"/>
          <p:cNvGrpSpPr/>
          <p:nvPr/>
        </p:nvGrpSpPr>
        <p:grpSpPr>
          <a:xfrm>
            <a:off x="4089515" y="457362"/>
            <a:ext cx="613611" cy="871031"/>
            <a:chOff x="-1225767" y="1059841"/>
            <a:chExt cx="613611" cy="871031"/>
          </a:xfrm>
        </p:grpSpPr>
        <p:sp>
          <p:nvSpPr>
            <p:cNvPr id="40" name="太陽 39"/>
            <p:cNvSpPr/>
            <p:nvPr/>
          </p:nvSpPr>
          <p:spPr>
            <a:xfrm>
              <a:off x="-1225767" y="1059841"/>
              <a:ext cx="397587" cy="390664"/>
            </a:xfrm>
            <a:prstGeom prst="sun">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弦 40"/>
            <p:cNvSpPr/>
            <p:nvPr/>
          </p:nvSpPr>
          <p:spPr>
            <a:xfrm rot="5400000">
              <a:off x="-1165831" y="1377197"/>
              <a:ext cx="637755" cy="469595"/>
            </a:xfrm>
            <a:prstGeom prst="chord">
              <a:avLst>
                <a:gd name="adj1" fmla="val 5347174"/>
                <a:gd name="adj2" fmla="val 16242059"/>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p:cNvGrpSpPr/>
          <p:nvPr/>
        </p:nvGrpSpPr>
        <p:grpSpPr>
          <a:xfrm>
            <a:off x="6540649" y="601897"/>
            <a:ext cx="456794" cy="445359"/>
            <a:chOff x="5655693" y="529368"/>
            <a:chExt cx="456794" cy="445359"/>
          </a:xfrm>
        </p:grpSpPr>
        <p:sp>
          <p:nvSpPr>
            <p:cNvPr id="43" name="月 42"/>
            <p:cNvSpPr/>
            <p:nvPr/>
          </p:nvSpPr>
          <p:spPr>
            <a:xfrm rot="1555212" flipH="1">
              <a:off x="5772780" y="529368"/>
              <a:ext cx="339707" cy="445359"/>
            </a:xfrm>
            <a:prstGeom prst="moon">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星 5 43"/>
            <p:cNvSpPr/>
            <p:nvPr/>
          </p:nvSpPr>
          <p:spPr>
            <a:xfrm>
              <a:off x="5655693" y="532139"/>
              <a:ext cx="177005" cy="169277"/>
            </a:xfrm>
            <a:prstGeom prst="star5">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23317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69601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備えと</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して用意するもの</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10174593"/>
              </p:ext>
            </p:extLst>
          </p:nvPr>
        </p:nvGraphicFramePr>
        <p:xfrm>
          <a:off x="144065" y="838292"/>
          <a:ext cx="6912768" cy="2148840"/>
        </p:xfrm>
        <a:graphic>
          <a:graphicData uri="http://schemas.openxmlformats.org/drawingml/2006/table">
            <a:tbl>
              <a:tblPr bandRow="1">
                <a:tableStyleId>{16D9F66E-5EB9-4882-86FB-DCBF35E3C3E4}</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451915">
                <a:tc>
                  <a:txBody>
                    <a:bodyPr/>
                    <a:lstStyle/>
                    <a:p>
                      <a:r>
                        <a:rPr kumimoji="1" lang="ja-JP" altLang="en-US" sz="1600" dirty="0" smtClean="0"/>
                        <a:t> </a:t>
                      </a:r>
                      <a:r>
                        <a:rPr kumimoji="1" lang="ja-JP" altLang="en-US" sz="1500" dirty="0" smtClean="0"/>
                        <a:t>□　懐中電灯・ライト</a:t>
                      </a:r>
                      <a:endParaRPr kumimoji="1" lang="en-US" altLang="ja-JP" sz="1500" dirty="0" smtClean="0"/>
                    </a:p>
                    <a:p>
                      <a:r>
                        <a:rPr kumimoji="1" lang="ja-JP" altLang="en-US" sz="800" dirty="0" smtClean="0"/>
                        <a:t>　　　　　　両手が空くようなライトが理想</a:t>
                      </a:r>
                      <a:endParaRPr kumimoji="1" lang="en-US" altLang="ja-JP" sz="800" dirty="0" smtClean="0"/>
                    </a:p>
                  </a:txBody>
                  <a:tcPr anchor="ctr"/>
                </a:tc>
                <a:tc>
                  <a:txBody>
                    <a:bodyPr/>
                    <a:lstStyle/>
                    <a:p>
                      <a:r>
                        <a:rPr kumimoji="1" lang="ja-JP" altLang="en-US" sz="1600" dirty="0" smtClean="0"/>
                        <a:t> </a:t>
                      </a:r>
                      <a:r>
                        <a:rPr kumimoji="1" lang="ja-JP" altLang="en-US" sz="1500" dirty="0" smtClean="0"/>
                        <a:t>□　携帯ラジオ</a:t>
                      </a:r>
                      <a:endParaRPr kumimoji="1" lang="en-US" altLang="ja-JP" sz="1500" dirty="0" smtClean="0"/>
                    </a:p>
                    <a:p>
                      <a:r>
                        <a:rPr kumimoji="1" lang="ja-JP" altLang="en-US" sz="800" dirty="0" smtClean="0"/>
                        <a:t>　　　　　　スマホのアプリも有効</a:t>
                      </a:r>
                      <a:endParaRPr kumimoji="1" lang="ja-JP" altLang="en-US" sz="800" dirty="0"/>
                    </a:p>
                  </a:txBody>
                  <a:tcPr anchor="ctr"/>
                </a:tc>
                <a:tc>
                  <a:txBody>
                    <a:bodyPr/>
                    <a:lstStyle/>
                    <a:p>
                      <a:r>
                        <a:rPr kumimoji="1" lang="ja-JP" altLang="en-US" sz="1600" dirty="0" smtClean="0"/>
                        <a:t> </a:t>
                      </a:r>
                      <a:r>
                        <a:rPr kumimoji="1" lang="ja-JP" altLang="en-US" sz="1500" dirty="0" smtClean="0"/>
                        <a:t>□　予備の電池</a:t>
                      </a:r>
                      <a:endParaRPr kumimoji="1" lang="en-US" altLang="ja-JP" sz="1500" dirty="0" smtClean="0"/>
                    </a:p>
                    <a:p>
                      <a:r>
                        <a:rPr kumimoji="1" lang="ja-JP" altLang="en-US" sz="800" dirty="0" smtClean="0"/>
                        <a:t>　　　　　　携帯電話の充電器も用意</a:t>
                      </a:r>
                      <a:endParaRPr kumimoji="1" lang="ja-JP" altLang="en-US" sz="800" dirty="0"/>
                    </a:p>
                  </a:txBody>
                  <a:tcPr anchor="ctr"/>
                </a:tc>
                <a:extLst>
                  <a:ext uri="{0D108BD9-81ED-4DB2-BD59-A6C34878D82A}">
                    <a16:rowId xmlns:a16="http://schemas.microsoft.com/office/drawing/2014/main" val="10000"/>
                  </a:ext>
                </a:extLst>
              </a:tr>
              <a:tr h="451915">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smtClean="0"/>
                        <a:t> </a:t>
                      </a:r>
                      <a:r>
                        <a:rPr kumimoji="1" lang="ja-JP" altLang="en-US" sz="1500" dirty="0" smtClean="0"/>
                        <a:t>□　ティッシュ</a:t>
                      </a:r>
                    </a:p>
                  </a:txBody>
                  <a:tcPr anchor="ctr"/>
                </a:tc>
                <a:tc>
                  <a:txBody>
                    <a:bodyPr/>
                    <a:lstStyle/>
                    <a:p>
                      <a:r>
                        <a:rPr kumimoji="1" lang="ja-JP" altLang="en-US" sz="1600" dirty="0" smtClean="0"/>
                        <a:t> </a:t>
                      </a:r>
                      <a:r>
                        <a:rPr kumimoji="1" lang="ja-JP" altLang="en-US" sz="1500" dirty="0" smtClean="0"/>
                        <a:t>□　タオル</a:t>
                      </a:r>
                      <a:endParaRPr kumimoji="1" lang="en-US" altLang="ja-JP" sz="1500" dirty="0" smtClean="0"/>
                    </a:p>
                    <a:p>
                      <a:r>
                        <a:rPr kumimoji="1" lang="ja-JP" altLang="en-US" sz="800" dirty="0" smtClean="0"/>
                        <a:t>　　　　　　大きめのものを入れておくと便利</a:t>
                      </a:r>
                      <a:endParaRPr kumimoji="1" lang="ja-JP" altLang="en-US" sz="800" dirty="0"/>
                    </a:p>
                  </a:txBody>
                  <a:tcPr anchor="ctr"/>
                </a:tc>
                <a:tc>
                  <a:txBody>
                    <a:bodyPr/>
                    <a:lstStyle/>
                    <a:p>
                      <a:r>
                        <a:rPr kumimoji="1" lang="ja-JP" altLang="en-US" sz="1600" dirty="0" smtClean="0"/>
                        <a:t> </a:t>
                      </a:r>
                      <a:r>
                        <a:rPr kumimoji="1" lang="ja-JP" altLang="en-US" sz="1500" dirty="0" smtClean="0"/>
                        <a:t>□　洗面用具</a:t>
                      </a:r>
                      <a:r>
                        <a:rPr kumimoji="1" lang="ja-JP" altLang="en-US" sz="1200" dirty="0" smtClean="0"/>
                        <a:t>（歯ブラシ等）</a:t>
                      </a:r>
                      <a:endParaRPr kumimoji="1" lang="ja-JP" altLang="en-US" sz="1500" dirty="0"/>
                    </a:p>
                  </a:txBody>
                  <a:tcPr anchor="ctr"/>
                </a:tc>
                <a:extLst>
                  <a:ext uri="{0D108BD9-81ED-4DB2-BD59-A6C34878D82A}">
                    <a16:rowId xmlns:a16="http://schemas.microsoft.com/office/drawing/2014/main" val="10001"/>
                  </a:ext>
                </a:extLst>
              </a:tr>
              <a:tr h="451915">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smtClean="0"/>
                        <a:t> </a:t>
                      </a:r>
                      <a:r>
                        <a:rPr kumimoji="1" lang="ja-JP" altLang="en-US" sz="1500" dirty="0" smtClean="0"/>
                        <a:t>□　飲料水</a:t>
                      </a:r>
                      <a:endParaRPr kumimoji="1" lang="en-US" altLang="ja-JP" sz="1500" dirty="0" smtClean="0"/>
                    </a:p>
                    <a:p>
                      <a:pPr marL="0" marR="0" lvl="0" indent="0" algn="l" defTabSz="94256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lt"/>
                          <a:ea typeface="+mn-ea"/>
                          <a:cs typeface="+mn-cs"/>
                        </a:rPr>
                        <a:t>　　　　　　最低３日間分</a:t>
                      </a:r>
                    </a:p>
                  </a:txBody>
                  <a:tcPr anchor="ctr"/>
                </a:tc>
                <a:tc>
                  <a:txBody>
                    <a:bodyPr/>
                    <a:lstStyle/>
                    <a:p>
                      <a:r>
                        <a:rPr kumimoji="1" lang="ja-JP" altLang="en-US" sz="1600" dirty="0" smtClean="0"/>
                        <a:t> </a:t>
                      </a:r>
                      <a:r>
                        <a:rPr kumimoji="1" lang="ja-JP" altLang="en-US" sz="1500" dirty="0" smtClean="0"/>
                        <a:t>□　食料</a:t>
                      </a:r>
                      <a:endParaRPr kumimoji="1" lang="en-US" altLang="ja-JP" sz="1500" dirty="0" smtClean="0"/>
                    </a:p>
                    <a:p>
                      <a:r>
                        <a:rPr kumimoji="1" lang="ja-JP" altLang="en-US" sz="800" dirty="0" smtClean="0"/>
                        <a:t>　　　　　　最低３日間分</a:t>
                      </a:r>
                      <a:endParaRPr kumimoji="1" lang="ja-JP" altLang="en-US" sz="800" dirty="0"/>
                    </a:p>
                  </a:txBody>
                  <a:tcPr anchor="ctr"/>
                </a:tc>
                <a:tc>
                  <a:txBody>
                    <a:bodyPr/>
                    <a:lstStyle/>
                    <a:p>
                      <a:r>
                        <a:rPr kumimoji="1" lang="ja-JP" altLang="en-US" sz="1600" dirty="0" smtClean="0"/>
                        <a:t> </a:t>
                      </a:r>
                      <a:r>
                        <a:rPr kumimoji="1" lang="ja-JP" altLang="en-US" sz="1500" dirty="0" smtClean="0"/>
                        <a:t>□　ライター</a:t>
                      </a:r>
                      <a:endParaRPr kumimoji="1" lang="ja-JP" altLang="en-US" sz="1500" dirty="0"/>
                    </a:p>
                  </a:txBody>
                  <a:tcPr anchor="ctr"/>
                </a:tc>
                <a:extLst>
                  <a:ext uri="{0D108BD9-81ED-4DB2-BD59-A6C34878D82A}">
                    <a16:rowId xmlns:a16="http://schemas.microsoft.com/office/drawing/2014/main" val="10002"/>
                  </a:ext>
                </a:extLst>
              </a:tr>
              <a:tr h="436851">
                <a:tc>
                  <a:txBody>
                    <a:bodyPr/>
                    <a:lstStyle/>
                    <a:p>
                      <a:r>
                        <a:rPr kumimoji="1" lang="ja-JP" altLang="en-US" sz="1500" dirty="0" smtClean="0"/>
                        <a:t> □　ビニール袋（大・小）</a:t>
                      </a:r>
                      <a:endParaRPr kumimoji="1" lang="ja-JP" altLang="en-US" sz="1500" dirty="0"/>
                    </a:p>
                  </a:txBody>
                  <a:tcPr anchor="ctr"/>
                </a:tc>
                <a:tc>
                  <a:txBody>
                    <a:bodyPr/>
                    <a:lstStyle/>
                    <a:p>
                      <a:r>
                        <a:rPr kumimoji="1" lang="ja-JP" altLang="en-US" sz="1500" dirty="0" smtClean="0"/>
                        <a:t> □　衣類</a:t>
                      </a:r>
                      <a:r>
                        <a:rPr kumimoji="1" lang="en-US" altLang="ja-JP" sz="800" dirty="0" smtClean="0"/>
                        <a:t/>
                      </a:r>
                      <a:br>
                        <a:rPr kumimoji="1" lang="en-US" altLang="ja-JP" sz="800" dirty="0" smtClean="0"/>
                      </a:br>
                      <a:r>
                        <a:rPr kumimoji="1" lang="ja-JP" altLang="en-US" sz="800" dirty="0" smtClean="0"/>
                        <a:t>　　　　　　濡れた服を着替えるため</a:t>
                      </a:r>
                      <a:endParaRPr kumimoji="1" lang="en-US" altLang="ja-JP" sz="1500" dirty="0" smtClean="0"/>
                    </a:p>
                  </a:txBody>
                  <a:tcPr anchor="ctr"/>
                </a:tc>
                <a:tc>
                  <a:txBody>
                    <a:bodyPr/>
                    <a:lstStyle/>
                    <a:p>
                      <a:r>
                        <a:rPr kumimoji="1" lang="ja-JP" altLang="en-US" sz="1500" dirty="0" smtClean="0"/>
                        <a:t> □　替えの靴下</a:t>
                      </a:r>
                      <a:endParaRPr kumimoji="1" lang="en-US" altLang="ja-JP" sz="1500" dirty="0" smtClean="0"/>
                    </a:p>
                    <a:p>
                      <a:r>
                        <a:rPr kumimoji="1" lang="ja-JP" altLang="en-US" sz="800" dirty="0" smtClean="0"/>
                        <a:t>　　　　　　避難先で履き替える</a:t>
                      </a:r>
                      <a:endParaRPr kumimoji="1" lang="en-US" altLang="ja-JP" sz="800" dirty="0" smtClean="0"/>
                    </a:p>
                  </a:txBody>
                  <a:tcPr anchor="ctr"/>
                </a:tc>
                <a:extLst>
                  <a:ext uri="{0D108BD9-81ED-4DB2-BD59-A6C34878D82A}">
                    <a16:rowId xmlns:a16="http://schemas.microsoft.com/office/drawing/2014/main" val="10003"/>
                  </a:ext>
                </a:extLst>
              </a:tr>
              <a:tr h="331404">
                <a:tc>
                  <a:txBody>
                    <a:bodyPr/>
                    <a:lstStyle/>
                    <a:p>
                      <a:r>
                        <a:rPr kumimoji="1" lang="ja-JP" altLang="en-US" sz="1600" baseline="0" dirty="0" smtClean="0"/>
                        <a:t> □　モバイルバッテリー</a:t>
                      </a:r>
                      <a:endParaRPr kumimoji="1" lang="ja-JP" altLang="en-US" sz="1600" dirty="0"/>
                    </a:p>
                  </a:txBody>
                  <a:tcPr anchor="ctr"/>
                </a:tc>
                <a:tc>
                  <a:txBody>
                    <a:bodyPr/>
                    <a:lstStyle/>
                    <a:p>
                      <a:r>
                        <a:rPr kumimoji="1" lang="ja-JP" altLang="en-US" sz="1600" baseline="0" dirty="0" smtClean="0"/>
                        <a:t> □　笛　</a:t>
                      </a:r>
                      <a:endParaRPr kumimoji="1" lang="ja-JP" altLang="en-US" sz="1600" dirty="0"/>
                    </a:p>
                  </a:txBody>
                  <a:tcPr anchor="ctr"/>
                </a:tc>
                <a:tc>
                  <a:txBody>
                    <a:bodyPr/>
                    <a:lstStyle/>
                    <a:p>
                      <a:r>
                        <a:rPr kumimoji="1" lang="ja-JP" altLang="en-US" sz="1600" dirty="0" smtClean="0"/>
                        <a:t> □　</a:t>
                      </a:r>
                      <a:endParaRPr kumimoji="1" lang="en-US" altLang="ja-JP" sz="1600" dirty="0" smtClean="0"/>
                    </a:p>
                  </a:txBody>
                  <a:tcPr anchor="ctr"/>
                </a:tc>
                <a:extLst>
                  <a:ext uri="{0D108BD9-81ED-4DB2-BD59-A6C34878D82A}">
                    <a16:rowId xmlns:a16="http://schemas.microsoft.com/office/drawing/2014/main" val="10004"/>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2735006078"/>
              </p:ext>
            </p:extLst>
          </p:nvPr>
        </p:nvGraphicFramePr>
        <p:xfrm>
          <a:off x="144068" y="5453104"/>
          <a:ext cx="6912765" cy="1152000"/>
        </p:xfrm>
        <a:graphic>
          <a:graphicData uri="http://schemas.openxmlformats.org/drawingml/2006/table">
            <a:tbl>
              <a:tblPr bandRow="1">
                <a:tableStyleId>{22838BEF-8BB2-4498-84A7-C5851F593DF1}</a:tableStyleId>
              </a:tblPr>
              <a:tblGrid>
                <a:gridCol w="2304255">
                  <a:extLst>
                    <a:ext uri="{9D8B030D-6E8A-4147-A177-3AD203B41FA5}">
                      <a16:colId xmlns:a16="http://schemas.microsoft.com/office/drawing/2014/main" val="20000"/>
                    </a:ext>
                  </a:extLst>
                </a:gridCol>
                <a:gridCol w="2304255">
                  <a:extLst>
                    <a:ext uri="{9D8B030D-6E8A-4147-A177-3AD203B41FA5}">
                      <a16:colId xmlns:a16="http://schemas.microsoft.com/office/drawing/2014/main" val="20001"/>
                    </a:ext>
                  </a:extLst>
                </a:gridCol>
                <a:gridCol w="2304255">
                  <a:extLst>
                    <a:ext uri="{9D8B030D-6E8A-4147-A177-3AD203B41FA5}">
                      <a16:colId xmlns:a16="http://schemas.microsoft.com/office/drawing/2014/main" val="20002"/>
                    </a:ext>
                  </a:extLst>
                </a:gridCol>
              </a:tblGrid>
              <a:tr h="384000">
                <a:tc>
                  <a:txBody>
                    <a:bodyPr/>
                    <a:lstStyle/>
                    <a:p>
                      <a:r>
                        <a:rPr kumimoji="1" lang="ja-JP" altLang="en-US" sz="1600" dirty="0" smtClean="0"/>
                        <a:t> </a:t>
                      </a:r>
                      <a:r>
                        <a:rPr kumimoji="1" lang="ja-JP" altLang="en-US" sz="1500" dirty="0" smtClean="0"/>
                        <a:t>□　現金</a:t>
                      </a:r>
                      <a:r>
                        <a:rPr kumimoji="1" lang="ja-JP" altLang="en-US" sz="1200" dirty="0" smtClean="0"/>
                        <a:t>（小銭含む）</a:t>
                      </a:r>
                      <a:endParaRPr kumimoji="1" lang="ja-JP" altLang="en-US" sz="1200" dirty="0"/>
                    </a:p>
                  </a:txBody>
                  <a:tcPr anchor="ctr"/>
                </a:tc>
                <a:tc>
                  <a:txBody>
                    <a:bodyPr/>
                    <a:lstStyle/>
                    <a:p>
                      <a:r>
                        <a:rPr kumimoji="1" lang="ja-JP" altLang="en-US" sz="1600" dirty="0" smtClean="0"/>
                        <a:t> </a:t>
                      </a:r>
                      <a:r>
                        <a:rPr kumimoji="1" lang="ja-JP" altLang="en-US" sz="1500" dirty="0" smtClean="0"/>
                        <a:t>□　運転免許証</a:t>
                      </a:r>
                      <a:endParaRPr kumimoji="1" lang="ja-JP" altLang="en-US" sz="1500" dirty="0"/>
                    </a:p>
                  </a:txBody>
                  <a:tcPr anchor="ctr"/>
                </a:tc>
                <a:tc>
                  <a:txBody>
                    <a:bodyPr/>
                    <a:lstStyle/>
                    <a:p>
                      <a:r>
                        <a:rPr kumimoji="1" lang="ja-JP" altLang="en-US" sz="1500" dirty="0" smtClean="0"/>
                        <a:t> □　健康保険証</a:t>
                      </a:r>
                      <a:endParaRPr kumimoji="1" lang="ja-JP" altLang="en-US" sz="1500" dirty="0"/>
                    </a:p>
                  </a:txBody>
                  <a:tcPr anchor="ctr"/>
                </a:tc>
                <a:extLst>
                  <a:ext uri="{0D108BD9-81ED-4DB2-BD59-A6C34878D82A}">
                    <a16:rowId xmlns:a16="http://schemas.microsoft.com/office/drawing/2014/main" val="10000"/>
                  </a:ext>
                </a:extLst>
              </a:tr>
              <a:tr h="384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smtClean="0"/>
                        <a:t> </a:t>
                      </a:r>
                      <a:r>
                        <a:rPr kumimoji="1" lang="ja-JP" altLang="en-US" sz="1500" dirty="0" smtClean="0"/>
                        <a:t>□　はんこ</a:t>
                      </a:r>
                    </a:p>
                  </a:txBody>
                  <a:tcPr anchor="ctr"/>
                </a:tc>
                <a:tc>
                  <a:txBody>
                    <a:bodyPr/>
                    <a:lstStyle/>
                    <a:p>
                      <a:r>
                        <a:rPr kumimoji="1" lang="ja-JP" altLang="en-US" sz="1600" dirty="0" smtClean="0"/>
                        <a:t> </a:t>
                      </a:r>
                      <a:r>
                        <a:rPr kumimoji="1" lang="ja-JP" altLang="en-US" sz="1500" dirty="0" smtClean="0"/>
                        <a:t>□　マイナンバーカード</a:t>
                      </a:r>
                      <a:endParaRPr kumimoji="1" lang="ja-JP" altLang="en-US" sz="1500" dirty="0"/>
                    </a:p>
                  </a:txBody>
                  <a:tcPr anchor="ctr"/>
                </a:tc>
                <a:tc>
                  <a:txBody>
                    <a:bodyPr/>
                    <a:lstStyle/>
                    <a:p>
                      <a:r>
                        <a:rPr kumimoji="1" lang="ja-JP" altLang="en-US" sz="1500" dirty="0" smtClean="0"/>
                        <a:t> □　携帯電話</a:t>
                      </a:r>
                      <a:endParaRPr kumimoji="1" lang="ja-JP" altLang="en-US" sz="1500" dirty="0"/>
                    </a:p>
                  </a:txBody>
                  <a:tcPr anchor="ctr"/>
                </a:tc>
                <a:extLst>
                  <a:ext uri="{0D108BD9-81ED-4DB2-BD59-A6C34878D82A}">
                    <a16:rowId xmlns:a16="http://schemas.microsoft.com/office/drawing/2014/main" val="10001"/>
                  </a:ext>
                </a:extLst>
              </a:tr>
              <a:tr h="384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smtClean="0"/>
                        <a:t> □　通帳　</a:t>
                      </a:r>
                    </a:p>
                  </a:txBody>
                  <a:tcPr anchor="ctr"/>
                </a:tc>
                <a:tc>
                  <a:txBody>
                    <a:bodyPr/>
                    <a:lstStyle/>
                    <a:p>
                      <a:r>
                        <a:rPr kumimoji="1" lang="ja-JP" altLang="en-US" sz="1600" dirty="0" smtClean="0"/>
                        <a:t> □　</a:t>
                      </a:r>
                      <a:endParaRPr kumimoji="1" lang="ja-JP" altLang="en-US" sz="1600" dirty="0"/>
                    </a:p>
                  </a:txBody>
                  <a:tcPr anchor="ctr"/>
                </a:tc>
                <a:tc>
                  <a:txBody>
                    <a:bodyPr/>
                    <a:lstStyle/>
                    <a:p>
                      <a:r>
                        <a:rPr kumimoji="1" lang="ja-JP" altLang="en-US" sz="1600" dirty="0" smtClean="0"/>
                        <a:t> □　</a:t>
                      </a:r>
                      <a:endParaRPr kumimoji="1" lang="ja-JP" altLang="en-US" sz="1600" dirty="0"/>
                    </a:p>
                  </a:txBody>
                  <a:tcPr anchor="ctr"/>
                </a:tc>
                <a:extLst>
                  <a:ext uri="{0D108BD9-81ED-4DB2-BD59-A6C34878D82A}">
                    <a16:rowId xmlns:a16="http://schemas.microsoft.com/office/drawing/2014/main" val="10002"/>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588102186"/>
              </p:ext>
            </p:extLst>
          </p:nvPr>
        </p:nvGraphicFramePr>
        <p:xfrm>
          <a:off x="144066" y="7175008"/>
          <a:ext cx="6912768" cy="1249680"/>
        </p:xfrm>
        <a:graphic>
          <a:graphicData uri="http://schemas.openxmlformats.org/drawingml/2006/table">
            <a:tbl>
              <a:tblPr bandRow="1">
                <a:tableStyleId>{8A107856-5554-42FB-B03E-39F5DBC370BA}</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447805">
                <a:tc>
                  <a:txBody>
                    <a:bodyPr/>
                    <a:lstStyle/>
                    <a:p>
                      <a:r>
                        <a:rPr kumimoji="1" lang="ja-JP" altLang="en-US" sz="1500" dirty="0" smtClean="0"/>
                        <a:t> □　カッパ（上下）</a:t>
                      </a:r>
                      <a:endParaRPr kumimoji="1" lang="en-US" altLang="ja-JP" sz="1500" dirty="0" smtClean="0"/>
                    </a:p>
                    <a:p>
                      <a:r>
                        <a:rPr kumimoji="1" lang="ja-JP" altLang="en-US" sz="800" dirty="0" smtClean="0"/>
                        <a:t>　　　　　普段から使っているものでよい</a:t>
                      </a:r>
                      <a:endParaRPr kumimoji="1" lang="ja-JP" altLang="en-US" sz="800" dirty="0"/>
                    </a:p>
                  </a:txBody>
                  <a:tcPr anchor="ctr"/>
                </a:tc>
                <a:tc>
                  <a:txBody>
                    <a:bodyPr/>
                    <a:lstStyle/>
                    <a:p>
                      <a:r>
                        <a:rPr kumimoji="1" lang="ja-JP" altLang="en-US" sz="1500" dirty="0" smtClean="0"/>
                        <a:t> □　ヘルメット</a:t>
                      </a:r>
                      <a:endParaRPr kumimoji="1" lang="ja-JP" altLang="en-US" sz="1500" dirty="0"/>
                    </a:p>
                  </a:txBody>
                  <a:tcPr anchor="ctr"/>
                </a:tc>
                <a:tc>
                  <a:txBody>
                    <a:bodyPr/>
                    <a:lstStyle/>
                    <a:p>
                      <a:r>
                        <a:rPr kumimoji="1" lang="ja-JP" altLang="en-US" sz="1600" dirty="0" smtClean="0"/>
                        <a:t> </a:t>
                      </a:r>
                      <a:r>
                        <a:rPr kumimoji="1" lang="ja-JP" altLang="en-US" sz="1500" dirty="0" smtClean="0"/>
                        <a:t>□　運動靴（長靴</a:t>
                      </a:r>
                      <a:r>
                        <a:rPr kumimoji="1" lang="en-US" altLang="ja-JP" sz="1500" dirty="0" smtClean="0"/>
                        <a:t>NG)</a:t>
                      </a:r>
                    </a:p>
                    <a:p>
                      <a:r>
                        <a:rPr kumimoji="1" lang="ja-JP" altLang="en-US" sz="800" dirty="0" smtClean="0"/>
                        <a:t>　　　　　　長靴は水が入ると重くて歩けなくなる</a:t>
                      </a:r>
                      <a:endParaRPr kumimoji="1" lang="ja-JP" altLang="en-US" sz="800" dirty="0"/>
                    </a:p>
                  </a:txBody>
                  <a:tcPr anchor="ctr"/>
                </a:tc>
                <a:extLst>
                  <a:ext uri="{0D108BD9-81ED-4DB2-BD59-A6C34878D82A}">
                    <a16:rowId xmlns:a16="http://schemas.microsoft.com/office/drawing/2014/main" val="10000"/>
                  </a:ext>
                </a:extLst>
              </a:tr>
              <a:tr h="447805">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smtClean="0"/>
                        <a:t> □　軍手</a:t>
                      </a:r>
                    </a:p>
                  </a:txBody>
                  <a:tcPr anchor="ctr"/>
                </a:tc>
                <a:tc>
                  <a:txBody>
                    <a:bodyPr/>
                    <a:lstStyle/>
                    <a:p>
                      <a:r>
                        <a:rPr kumimoji="1" lang="ja-JP" altLang="en-US" sz="1600" dirty="0" smtClean="0"/>
                        <a:t> </a:t>
                      </a:r>
                      <a:r>
                        <a:rPr kumimoji="1" lang="ja-JP" altLang="en-US" sz="1500" dirty="0" smtClean="0"/>
                        <a:t>□　長い棒</a:t>
                      </a:r>
                      <a:endParaRPr kumimoji="1" lang="en-US" altLang="ja-JP" sz="1500" dirty="0" smtClean="0"/>
                    </a:p>
                    <a:p>
                      <a:r>
                        <a:rPr kumimoji="1" lang="ja-JP" altLang="en-US" sz="800" dirty="0" smtClean="0"/>
                        <a:t>　　　　　　足元を探るために必要</a:t>
                      </a:r>
                      <a:endParaRPr kumimoji="1" lang="ja-JP" altLang="en-US" sz="800" dirty="0"/>
                    </a:p>
                  </a:txBody>
                  <a:tcPr anchor="ctr"/>
                </a:tc>
                <a:tc>
                  <a:txBody>
                    <a:bodyPr/>
                    <a:lstStyle/>
                    <a:p>
                      <a:r>
                        <a:rPr kumimoji="1" lang="ja-JP" altLang="en-US" sz="1600" dirty="0" smtClean="0"/>
                        <a:t> □　マスク</a:t>
                      </a:r>
                      <a:endParaRPr kumimoji="1" lang="ja-JP" altLang="en-US" sz="1600" dirty="0"/>
                    </a:p>
                  </a:txBody>
                  <a:tcPr anchor="ctr"/>
                </a:tc>
                <a:extLst>
                  <a:ext uri="{0D108BD9-81ED-4DB2-BD59-A6C34878D82A}">
                    <a16:rowId xmlns:a16="http://schemas.microsoft.com/office/drawing/2014/main" val="10001"/>
                  </a:ext>
                </a:extLst>
              </a:tr>
              <a:tr h="32839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smtClean="0"/>
                        <a:t> □　</a:t>
                      </a:r>
                    </a:p>
                  </a:txBody>
                  <a:tcPr anchor="ctr"/>
                </a:tc>
                <a:tc>
                  <a:txBody>
                    <a:bodyPr/>
                    <a:lstStyle/>
                    <a:p>
                      <a:r>
                        <a:rPr kumimoji="1" lang="ja-JP" altLang="en-US" sz="1600" dirty="0" smtClean="0"/>
                        <a:t> □　</a:t>
                      </a:r>
                      <a:endParaRPr kumimoji="1" lang="ja-JP" altLang="en-US" sz="1600" dirty="0"/>
                    </a:p>
                  </a:txBody>
                  <a:tcPr anchor="ctr"/>
                </a:tc>
                <a:tc>
                  <a:txBody>
                    <a:bodyPr/>
                    <a:lstStyle/>
                    <a:p>
                      <a:r>
                        <a:rPr kumimoji="1" lang="ja-JP" altLang="en-US" sz="1600" dirty="0" smtClean="0"/>
                        <a:t> □　</a:t>
                      </a:r>
                      <a:endParaRPr kumimoji="1" lang="ja-JP" altLang="en-US" sz="1600" dirty="0"/>
                    </a:p>
                  </a:txBody>
                  <a:tcPr anchor="ctr"/>
                </a:tc>
                <a:extLst>
                  <a:ext uri="{0D108BD9-81ED-4DB2-BD59-A6C34878D82A}">
                    <a16:rowId xmlns:a16="http://schemas.microsoft.com/office/drawing/2014/main" val="10002"/>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2278327260"/>
              </p:ext>
            </p:extLst>
          </p:nvPr>
        </p:nvGraphicFramePr>
        <p:xfrm>
          <a:off x="144067" y="8928864"/>
          <a:ext cx="6912768" cy="1080000"/>
        </p:xfrm>
        <a:graphic>
          <a:graphicData uri="http://schemas.openxmlformats.org/drawingml/2006/table">
            <a:tbl>
              <a:tblPr bandRow="1">
                <a:tableStyleId>{0505E3EF-67EA-436B-97B2-0124C06EBD24}</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360000">
                <a:tc>
                  <a:txBody>
                    <a:bodyPr/>
                    <a:lstStyle/>
                    <a:p>
                      <a:r>
                        <a:rPr kumimoji="1" lang="ja-JP" altLang="en-US" sz="1500" dirty="0" smtClean="0"/>
                        <a:t> □　飲料水</a:t>
                      </a:r>
                      <a:r>
                        <a:rPr kumimoji="1" lang="en-US" altLang="ja-JP" sz="1500" dirty="0" smtClean="0"/>
                        <a:t>(3</a:t>
                      </a:r>
                      <a:r>
                        <a:rPr kumimoji="1" lang="ja-JP" altLang="en-US" sz="1500" dirty="0" smtClean="0"/>
                        <a:t>～</a:t>
                      </a:r>
                      <a:r>
                        <a:rPr kumimoji="1" lang="en-US" altLang="ja-JP" sz="1500" dirty="0" smtClean="0"/>
                        <a:t>7</a:t>
                      </a:r>
                      <a:r>
                        <a:rPr kumimoji="1" lang="ja-JP" altLang="en-US" sz="1500" dirty="0" smtClean="0"/>
                        <a:t>日分</a:t>
                      </a:r>
                      <a:r>
                        <a:rPr kumimoji="1" lang="en-US" altLang="ja-JP" sz="1500" dirty="0" smtClean="0"/>
                        <a:t>)</a:t>
                      </a:r>
                      <a:endParaRPr kumimoji="1" lang="ja-JP" altLang="en-US" sz="1500" dirty="0">
                        <a:latin typeface="+mn-ea"/>
                        <a:ea typeface="+mn-ea"/>
                      </a:endParaRPr>
                    </a:p>
                  </a:txBody>
                  <a:tcPr anchor="ctr"/>
                </a:tc>
                <a:tc>
                  <a:txBody>
                    <a:bodyPr/>
                    <a:lstStyle/>
                    <a:p>
                      <a:r>
                        <a:rPr kumimoji="1" lang="ja-JP" altLang="en-US" sz="1500" dirty="0" smtClean="0"/>
                        <a:t> □　食料</a:t>
                      </a:r>
                      <a:r>
                        <a:rPr kumimoji="1" lang="en-US" altLang="ja-JP" sz="1500" dirty="0" smtClean="0"/>
                        <a:t>(3</a:t>
                      </a:r>
                      <a:r>
                        <a:rPr kumimoji="1" lang="ja-JP" altLang="en-US" sz="1500" dirty="0" smtClean="0"/>
                        <a:t>～</a:t>
                      </a:r>
                      <a:r>
                        <a:rPr kumimoji="1" lang="en-US" altLang="ja-JP" sz="1500" dirty="0" smtClean="0"/>
                        <a:t>7</a:t>
                      </a:r>
                      <a:r>
                        <a:rPr kumimoji="1" lang="ja-JP" altLang="en-US" sz="1500" dirty="0" smtClean="0"/>
                        <a:t>日分</a:t>
                      </a:r>
                      <a:r>
                        <a:rPr kumimoji="1" lang="en-US" altLang="ja-JP" sz="1500" dirty="0" smtClean="0"/>
                        <a:t>)</a:t>
                      </a:r>
                      <a:endParaRPr kumimoji="1" lang="ja-JP" altLang="en-US" sz="1500" dirty="0"/>
                    </a:p>
                  </a:txBody>
                  <a:tcPr anchor="ctr"/>
                </a:tc>
                <a:tc>
                  <a:txBody>
                    <a:bodyPr/>
                    <a:lstStyle/>
                    <a:p>
                      <a:r>
                        <a:rPr kumimoji="1" lang="ja-JP" altLang="en-US" sz="1500" dirty="0" smtClean="0"/>
                        <a:t> □　使い捨て食器</a:t>
                      </a:r>
                      <a:endParaRPr kumimoji="1" lang="ja-JP" altLang="en-US" sz="1500" dirty="0"/>
                    </a:p>
                  </a:txBody>
                  <a:tcPr anchor="ctr"/>
                </a:tc>
                <a:extLst>
                  <a:ext uri="{0D108BD9-81ED-4DB2-BD59-A6C34878D82A}">
                    <a16:rowId xmlns:a16="http://schemas.microsoft.com/office/drawing/2014/main" val="10000"/>
                  </a:ext>
                </a:extLst>
              </a:tr>
              <a:tr h="360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smtClean="0"/>
                        <a:t> □　卓上コンロ</a:t>
                      </a:r>
                    </a:p>
                  </a:txBody>
                  <a:tcPr anchor="ctr"/>
                </a:tc>
                <a:tc>
                  <a:txBody>
                    <a:bodyPr/>
                    <a:lstStyle/>
                    <a:p>
                      <a:r>
                        <a:rPr kumimoji="1" lang="ja-JP" altLang="en-US" sz="1500" dirty="0" smtClean="0"/>
                        <a:t> □　燃料（ガス・固形）</a:t>
                      </a:r>
                      <a:endParaRPr kumimoji="1" lang="ja-JP" altLang="en-US" sz="1500" dirty="0"/>
                    </a:p>
                  </a:txBody>
                  <a:tcPr anchor="ctr"/>
                </a:tc>
                <a:tc>
                  <a:txBody>
                    <a:bodyPr/>
                    <a:lstStyle/>
                    <a:p>
                      <a:r>
                        <a:rPr kumimoji="1" lang="ja-JP" altLang="en-US" sz="1500" dirty="0" smtClean="0"/>
                        <a:t> □　予備の電池</a:t>
                      </a:r>
                      <a:endParaRPr kumimoji="1" lang="ja-JP" altLang="en-US" sz="1500" dirty="0"/>
                    </a:p>
                  </a:txBody>
                  <a:tcPr anchor="ctr"/>
                </a:tc>
                <a:extLst>
                  <a:ext uri="{0D108BD9-81ED-4DB2-BD59-A6C34878D82A}">
                    <a16:rowId xmlns:a16="http://schemas.microsoft.com/office/drawing/2014/main" val="10001"/>
                  </a:ext>
                </a:extLst>
              </a:tr>
              <a:tr h="360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smtClean="0"/>
                        <a:t> □　使い捨てカイロ</a:t>
                      </a:r>
                    </a:p>
                  </a:txBody>
                  <a:tcPr anchor="ctr"/>
                </a:tc>
                <a:tc>
                  <a:txBody>
                    <a:bodyPr/>
                    <a:lstStyle/>
                    <a:p>
                      <a:r>
                        <a:rPr kumimoji="1" lang="ja-JP" altLang="en-US" sz="1500" dirty="0" smtClean="0"/>
                        <a:t> □　</a:t>
                      </a:r>
                      <a:endParaRPr kumimoji="1" lang="ja-JP" altLang="en-US" sz="1500" dirty="0"/>
                    </a:p>
                  </a:txBody>
                  <a:tcPr anchor="ctr"/>
                </a:tc>
                <a:tc>
                  <a:txBody>
                    <a:bodyPr/>
                    <a:lstStyle/>
                    <a:p>
                      <a:r>
                        <a:rPr kumimoji="1" lang="ja-JP" altLang="en-US" sz="1500" dirty="0" smtClean="0"/>
                        <a:t> □　</a:t>
                      </a:r>
                      <a:endParaRPr kumimoji="1" lang="ja-JP" altLang="en-US" sz="1500" dirty="0"/>
                    </a:p>
                  </a:txBody>
                  <a:tcPr anchor="ctr"/>
                </a:tc>
                <a:extLst>
                  <a:ext uri="{0D108BD9-81ED-4DB2-BD59-A6C34878D82A}">
                    <a16:rowId xmlns:a16="http://schemas.microsoft.com/office/drawing/2014/main" val="10002"/>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2064465"/>
              </p:ext>
            </p:extLst>
          </p:nvPr>
        </p:nvGraphicFramePr>
        <p:xfrm>
          <a:off x="144066" y="3589704"/>
          <a:ext cx="6912768" cy="1404000"/>
        </p:xfrm>
        <a:graphic>
          <a:graphicData uri="http://schemas.openxmlformats.org/drawingml/2006/table">
            <a:tbl>
              <a:tblPr bandRow="1">
                <a:tableStyleId>{C4B1156A-380E-4F78-BDF5-A606A8083BF9}</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351000">
                <a:tc>
                  <a:txBody>
                    <a:bodyPr/>
                    <a:lstStyle/>
                    <a:p>
                      <a:r>
                        <a:rPr kumimoji="1" lang="ja-JP" altLang="en-US" sz="1500" dirty="0" smtClean="0"/>
                        <a:t> □　粉ミルク・液体ミルク</a:t>
                      </a:r>
                      <a:endParaRPr kumimoji="1" lang="ja-JP" altLang="en-US" sz="1500" dirty="0"/>
                    </a:p>
                  </a:txBody>
                  <a:tcPr anchor="ctr"/>
                </a:tc>
                <a:tc>
                  <a:txBody>
                    <a:bodyPr/>
                    <a:lstStyle/>
                    <a:p>
                      <a:r>
                        <a:rPr kumimoji="1" lang="ja-JP" altLang="en-US" sz="1500" dirty="0" smtClean="0"/>
                        <a:t> □　ほ乳瓶</a:t>
                      </a:r>
                      <a:endParaRPr kumimoji="1" lang="ja-JP" altLang="en-US" sz="1500" dirty="0"/>
                    </a:p>
                  </a:txBody>
                  <a:tcPr anchor="ctr"/>
                </a:tc>
                <a:tc>
                  <a:txBody>
                    <a:bodyPr/>
                    <a:lstStyle/>
                    <a:p>
                      <a:r>
                        <a:rPr kumimoji="1" lang="ja-JP" altLang="en-US" sz="1500" dirty="0" smtClean="0"/>
                        <a:t> □　おむつ</a:t>
                      </a:r>
                      <a:endParaRPr kumimoji="1" lang="ja-JP" altLang="en-US" sz="1500" dirty="0"/>
                    </a:p>
                  </a:txBody>
                  <a:tcPr anchor="ctr"/>
                </a:tc>
                <a:extLst>
                  <a:ext uri="{0D108BD9-81ED-4DB2-BD59-A6C34878D82A}">
                    <a16:rowId xmlns:a16="http://schemas.microsoft.com/office/drawing/2014/main" val="10000"/>
                  </a:ext>
                </a:extLst>
              </a:tr>
              <a:tr h="351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smtClean="0"/>
                        <a:t> □　介護用品</a:t>
                      </a:r>
                    </a:p>
                  </a:txBody>
                  <a:tcPr anchor="ctr"/>
                </a:tc>
                <a:tc>
                  <a:txBody>
                    <a:bodyPr/>
                    <a:lstStyle/>
                    <a:p>
                      <a:r>
                        <a:rPr kumimoji="1" lang="ja-JP" altLang="en-US" sz="1500" dirty="0" smtClean="0"/>
                        <a:t> □　常備薬</a:t>
                      </a:r>
                      <a:endParaRPr kumimoji="1" lang="ja-JP" altLang="en-US" sz="1500" dirty="0"/>
                    </a:p>
                  </a:txBody>
                  <a:tcPr anchor="ctr"/>
                </a:tc>
                <a:tc>
                  <a:txBody>
                    <a:bodyPr/>
                    <a:lstStyle/>
                    <a:p>
                      <a:r>
                        <a:rPr kumimoji="1" lang="ja-JP" altLang="en-US" sz="1500" dirty="0" smtClean="0"/>
                        <a:t> □　流動食</a:t>
                      </a:r>
                      <a:endParaRPr kumimoji="1" lang="ja-JP" altLang="en-US" sz="1500" dirty="0"/>
                    </a:p>
                  </a:txBody>
                  <a:tcPr anchor="ctr"/>
                </a:tc>
                <a:extLst>
                  <a:ext uri="{0D108BD9-81ED-4DB2-BD59-A6C34878D82A}">
                    <a16:rowId xmlns:a16="http://schemas.microsoft.com/office/drawing/2014/main" val="10001"/>
                  </a:ext>
                </a:extLst>
              </a:tr>
              <a:tr h="351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smtClean="0"/>
                        <a:t> □　ペット用食料</a:t>
                      </a:r>
                    </a:p>
                  </a:txBody>
                  <a:tcPr anchor="ctr"/>
                </a:tc>
                <a:tc>
                  <a:txBody>
                    <a:bodyPr/>
                    <a:lstStyle/>
                    <a:p>
                      <a:r>
                        <a:rPr kumimoji="1" lang="ja-JP" altLang="en-US" sz="1500" dirty="0" smtClean="0"/>
                        <a:t> □　ペット用トイレ</a:t>
                      </a:r>
                      <a:endParaRPr kumimoji="1" lang="ja-JP" altLang="en-US" sz="1500" dirty="0"/>
                    </a:p>
                  </a:txBody>
                  <a:tcPr anchor="ctr"/>
                </a:tc>
                <a:tc>
                  <a:txBody>
                    <a:bodyPr/>
                    <a:lstStyle/>
                    <a:p>
                      <a:r>
                        <a:rPr kumimoji="1" lang="ja-JP" altLang="en-US" sz="1500" dirty="0" smtClean="0"/>
                        <a:t> □　</a:t>
                      </a:r>
                      <a:r>
                        <a:rPr kumimoji="1" lang="ja-JP" altLang="en-US" sz="1400" dirty="0" smtClean="0"/>
                        <a:t>ペット用キャリーケース</a:t>
                      </a:r>
                      <a:endParaRPr kumimoji="1" lang="ja-JP" altLang="en-US" sz="1400" dirty="0"/>
                    </a:p>
                  </a:txBody>
                  <a:tcPr anchor="ctr"/>
                </a:tc>
                <a:extLst>
                  <a:ext uri="{0D108BD9-81ED-4DB2-BD59-A6C34878D82A}">
                    <a16:rowId xmlns:a16="http://schemas.microsoft.com/office/drawing/2014/main" val="10002"/>
                  </a:ext>
                </a:extLst>
              </a:tr>
              <a:tr h="351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baseline="0" dirty="0" smtClean="0"/>
                        <a:t> □　生理用品</a:t>
                      </a:r>
                      <a:endParaRPr kumimoji="1" lang="ja-JP" altLang="en-US" sz="1500" dirty="0" smtClean="0"/>
                    </a:p>
                  </a:txBody>
                  <a:tcPr anchor="ctr"/>
                </a:tc>
                <a:tc>
                  <a:txBody>
                    <a:bodyPr/>
                    <a:lstStyle/>
                    <a:p>
                      <a:r>
                        <a:rPr kumimoji="1" lang="ja-JP" altLang="en-US" sz="1500" dirty="0" smtClean="0"/>
                        <a:t> □　</a:t>
                      </a:r>
                      <a:endParaRPr kumimoji="1" lang="ja-JP" altLang="en-US" sz="1500" dirty="0"/>
                    </a:p>
                  </a:txBody>
                  <a:tcPr anchor="ctr"/>
                </a:tc>
                <a:tc>
                  <a:txBody>
                    <a:bodyPr/>
                    <a:lstStyle/>
                    <a:p>
                      <a:r>
                        <a:rPr kumimoji="1" lang="ja-JP" altLang="en-US" sz="1400" dirty="0" smtClean="0"/>
                        <a:t> □</a:t>
                      </a:r>
                      <a:endParaRPr kumimoji="1" lang="ja-JP" altLang="en-US" sz="1400" dirty="0"/>
                    </a:p>
                  </a:txBody>
                  <a:tcPr anchor="ct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50" y="525579"/>
            <a:ext cx="3828292" cy="369332"/>
          </a:xfrm>
          <a:prstGeom prst="rect">
            <a:avLst/>
          </a:prstGeom>
          <a:noFill/>
        </p:spPr>
        <p:txBody>
          <a:bodyPr wrap="none" rtlCol="0">
            <a:spAutoFit/>
          </a:bodyPr>
          <a:lstStyle/>
          <a:p>
            <a:r>
              <a:rPr lang="ja-JP" altLang="en-US" sz="1800" b="1" dirty="0" smtClean="0"/>
              <a:t>▽　</a:t>
            </a:r>
            <a:r>
              <a:rPr kumimoji="1" lang="ja-JP" altLang="en-US" sz="1800" b="1" dirty="0" smtClean="0"/>
              <a:t>非常持ち出し品（常に入れておく）</a:t>
            </a:r>
            <a:endParaRPr kumimoji="1" lang="en-US" altLang="ja-JP" sz="1800" b="1" dirty="0" smtClean="0"/>
          </a:p>
        </p:txBody>
      </p:sp>
      <p:sp>
        <p:nvSpPr>
          <p:cNvPr id="30" name="テキスト ボックス 29"/>
          <p:cNvSpPr txBox="1"/>
          <p:nvPr/>
        </p:nvSpPr>
        <p:spPr>
          <a:xfrm>
            <a:off x="50" y="5130231"/>
            <a:ext cx="3082895" cy="369332"/>
          </a:xfrm>
          <a:prstGeom prst="rect">
            <a:avLst/>
          </a:prstGeom>
          <a:noFill/>
        </p:spPr>
        <p:txBody>
          <a:bodyPr wrap="none" rtlCol="0">
            <a:spAutoFit/>
          </a:bodyPr>
          <a:lstStyle/>
          <a:p>
            <a:r>
              <a:rPr lang="ja-JP" altLang="en-US" sz="1800" b="1" dirty="0" smtClean="0"/>
              <a:t>▽　</a:t>
            </a:r>
            <a:r>
              <a:rPr kumimoji="1" lang="ja-JP" altLang="en-US" sz="1800" b="1" dirty="0" smtClean="0"/>
              <a:t>貴重品（避難時に入れる）</a:t>
            </a:r>
            <a:endParaRPr kumimoji="1" lang="en-US" altLang="ja-JP" sz="1800" b="1" dirty="0" smtClean="0"/>
          </a:p>
        </p:txBody>
      </p:sp>
      <p:sp>
        <p:nvSpPr>
          <p:cNvPr id="31" name="テキスト ボックス 30"/>
          <p:cNvSpPr txBox="1"/>
          <p:nvPr/>
        </p:nvSpPr>
        <p:spPr>
          <a:xfrm>
            <a:off x="50" y="6857513"/>
            <a:ext cx="1965603" cy="369332"/>
          </a:xfrm>
          <a:prstGeom prst="rect">
            <a:avLst/>
          </a:prstGeom>
          <a:noFill/>
        </p:spPr>
        <p:txBody>
          <a:bodyPr wrap="none" rtlCol="0">
            <a:spAutoFit/>
          </a:bodyPr>
          <a:lstStyle/>
          <a:p>
            <a:r>
              <a:rPr lang="ja-JP" altLang="en-US" sz="1800" b="1" dirty="0" smtClean="0"/>
              <a:t>▽　</a:t>
            </a:r>
            <a:r>
              <a:rPr kumimoji="1" lang="ja-JP" altLang="en-US" sz="1800" b="1" dirty="0" smtClean="0"/>
              <a:t>避難時の服装</a:t>
            </a:r>
            <a:endParaRPr kumimoji="1" lang="en-US" altLang="ja-JP" sz="1800" b="1" dirty="0" smtClean="0"/>
          </a:p>
        </p:txBody>
      </p:sp>
      <p:sp>
        <p:nvSpPr>
          <p:cNvPr id="33" name="テキスト ボックス 32"/>
          <p:cNvSpPr txBox="1"/>
          <p:nvPr/>
        </p:nvSpPr>
        <p:spPr>
          <a:xfrm>
            <a:off x="50" y="8614246"/>
            <a:ext cx="4121641" cy="369332"/>
          </a:xfrm>
          <a:prstGeom prst="rect">
            <a:avLst/>
          </a:prstGeom>
          <a:noFill/>
        </p:spPr>
        <p:txBody>
          <a:bodyPr wrap="none" rtlCol="0">
            <a:spAutoFit/>
          </a:bodyPr>
          <a:lstStyle/>
          <a:p>
            <a:r>
              <a:rPr lang="ja-JP" altLang="en-US" sz="1800" b="1" dirty="0" smtClean="0"/>
              <a:t>▽　</a:t>
            </a:r>
            <a:r>
              <a:rPr kumimoji="1" lang="ja-JP" altLang="en-US" sz="1800" b="1" dirty="0" smtClean="0"/>
              <a:t>備蓄</a:t>
            </a:r>
            <a:r>
              <a:rPr kumimoji="1" lang="ja-JP" altLang="en-US" sz="1400" b="1" dirty="0" smtClean="0"/>
              <a:t>（持ち出し品とは別に、家に用意しておく）</a:t>
            </a:r>
            <a:endParaRPr kumimoji="1" lang="en-US" altLang="ja-JP" sz="1400" b="1" dirty="0" smtClean="0"/>
          </a:p>
        </p:txBody>
      </p:sp>
      <p:sp>
        <p:nvSpPr>
          <p:cNvPr id="12" name="テキスト ボックス 11"/>
          <p:cNvSpPr txBox="1"/>
          <p:nvPr/>
        </p:nvSpPr>
        <p:spPr>
          <a:xfrm>
            <a:off x="50" y="3276991"/>
            <a:ext cx="3853940" cy="369332"/>
          </a:xfrm>
          <a:prstGeom prst="rect">
            <a:avLst/>
          </a:prstGeom>
          <a:noFill/>
        </p:spPr>
        <p:txBody>
          <a:bodyPr wrap="none" rtlCol="0">
            <a:spAutoFit/>
          </a:bodyPr>
          <a:lstStyle/>
          <a:p>
            <a:r>
              <a:rPr lang="ja-JP" altLang="en-US" sz="1800" b="1" dirty="0" smtClean="0"/>
              <a:t>▽　</a:t>
            </a:r>
            <a:r>
              <a:rPr kumimoji="1" lang="ja-JP" altLang="en-US" sz="1800" b="1" dirty="0" smtClean="0"/>
              <a:t>それぞれの事情により必要なもの</a:t>
            </a:r>
            <a:endParaRPr kumimoji="1" lang="en-US" altLang="ja-JP" sz="1800" b="1" dirty="0" smtClean="0"/>
          </a:p>
        </p:txBody>
      </p:sp>
      <p:pic>
        <p:nvPicPr>
          <p:cNvPr id="1026" name="Picture 2" descr="C:\Users\135526\Pictures\土砂\懐中電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0617" y="879820"/>
            <a:ext cx="447563" cy="360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135526\Pictures\イラスト画像\radi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117" y="827883"/>
            <a:ext cx="482445" cy="455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135526\Pictures\土砂\電池.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62515">
            <a:off x="6589442" y="620627"/>
            <a:ext cx="401900" cy="759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135526\Pictures\土砂\ティッシュ.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7786" y="1295619"/>
            <a:ext cx="432048" cy="432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135526\Pictures\土砂\タオ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30263">
            <a:off x="4260899" y="1229276"/>
            <a:ext cx="431991" cy="431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135526\Pictures\土砂\靴下.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87741" y="2185423"/>
            <a:ext cx="525077" cy="525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C:\Users\135526\Pictures\土砂\軍手.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0319" y="7629579"/>
            <a:ext cx="507923" cy="476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3" name="Picture 9" descr="C:\Users\135526\Pictures\土砂\乾パン.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4995" y="1788343"/>
            <a:ext cx="466737" cy="421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C:\Users\135526\Pictures\土砂\健康保険証.png"/>
          <p:cNvPicPr>
            <a:picLocks noChangeAspect="1" noChangeArrowheads="1"/>
          </p:cNvPicPr>
          <p:nvPr/>
        </p:nvPicPr>
        <p:blipFill>
          <a:blip r:embed="rId12" cstate="print">
            <a:extLst>
              <a:ext uri="{BEBA8EAE-BF5A-486C-A8C5-ECC9F3942E4B}">
                <a14:imgProps xmlns:a14="http://schemas.microsoft.com/office/drawing/2010/main">
                  <a14:imgLayer r:embed="rId13">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01957" y="5272900"/>
            <a:ext cx="698761" cy="652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C:\Users\135526\Pictures\土砂\水.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90078" y="1702388"/>
            <a:ext cx="249168" cy="558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C:\Users\135526\Pictures\土砂\ライター.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760751">
            <a:off x="6019120" y="1774479"/>
            <a:ext cx="389559" cy="389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9" name="Picture 15" descr="C:\Users\135526\Pictures\土砂\はんこ.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740494">
            <a:off x="1396357" y="5787319"/>
            <a:ext cx="485779" cy="4857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0" name="Picture 16" descr="C:\Users\135526\Pictures\土砂\スニーカー【青）.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82486" y="7096948"/>
            <a:ext cx="446356" cy="360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1" name="Picture 17" descr="C:\Users\135526\Pictures\土砂\カプセル薬.png"/>
          <p:cNvPicPr>
            <a:picLocks noChangeAspect="1" noChangeArrowheads="1"/>
          </p:cNvPicPr>
          <p:nvPr/>
        </p:nvPicPr>
        <p:blipFill>
          <a:blip r:embed="rId19" cstate="print">
            <a:extLst>
              <a:ext uri="{BEBA8EAE-BF5A-486C-A8C5-ECC9F3942E4B}">
                <a14:imgProps xmlns:a14="http://schemas.microsoft.com/office/drawing/2010/main">
                  <a14:imgLayer r:embed="rId20">
                    <a14:imgEffect>
                      <a14:sharpenSoften amount="50000"/>
                    </a14:imgEffect>
                    <a14:imgEffect>
                      <a14:colorTemperature colorTemp="112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0640954">
            <a:off x="4086314" y="4023089"/>
            <a:ext cx="497285" cy="244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2" name="Picture 18" descr="C:\Users\135526\Pictures\土砂\おむつ.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43451" y="3539623"/>
            <a:ext cx="517012" cy="467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5" name="Picture 21" descr="C:\Users\135526\Pictures\土砂\5000円.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363155">
            <a:off x="1811417" y="5472989"/>
            <a:ext cx="610250" cy="291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6" name="Picture 22" descr="C:\Users\135526\Pictures\土砂\ほ乳瓶.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744466" y="3467615"/>
            <a:ext cx="517786" cy="547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7" name="Picture 23" descr="C:\Users\135526\Pictures\土砂\ヘルメット.png"/>
          <p:cNvPicPr>
            <a:picLocks noChangeAspect="1" noChangeArrowheads="1"/>
          </p:cNvPicPr>
          <p:nvPr/>
        </p:nvPicPr>
        <p:blipFill>
          <a:blip r:embed="rId25" cstate="print">
            <a:extLst>
              <a:ext uri="{BEBA8EAE-BF5A-486C-A8C5-ECC9F3942E4B}">
                <a14:imgProps xmlns:a14="http://schemas.microsoft.com/office/drawing/2010/main">
                  <a14:imgLayer r:embed="rId2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4019431" y="7140383"/>
            <a:ext cx="445115" cy="470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3" name="Picture 19" descr="C:\Users\135526\Pictures\土砂\５０円.png"/>
          <p:cNvPicPr>
            <a:picLocks noChangeAspect="1" noChangeArrowheads="1"/>
          </p:cNvPicPr>
          <p:nvPr/>
        </p:nvPicPr>
        <p:blipFill>
          <a:blip r:embed="rId27" cstate="print">
            <a:extLst>
              <a:ext uri="{BEBA8EAE-BF5A-486C-A8C5-ECC9F3942E4B}">
                <a14:imgProps xmlns:a14="http://schemas.microsoft.com/office/drawing/2010/main">
                  <a14:imgLayer r:embed="rId28">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872258" y="5650370"/>
            <a:ext cx="188800" cy="19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4" name="Picture 20" descr="C:\Users\135526\Pictures\土砂\１００円.png"/>
          <p:cNvPicPr>
            <a:picLocks noChangeAspect="1" noChangeArrowheads="1"/>
          </p:cNvPicPr>
          <p:nvPr/>
        </p:nvPicPr>
        <p:blipFill>
          <a:blip r:embed="rId29" cstate="print">
            <a:extLst>
              <a:ext uri="{BEBA8EAE-BF5A-486C-A8C5-ECC9F3942E4B}">
                <a14:imgProps xmlns:a14="http://schemas.microsoft.com/office/drawing/2010/main">
                  <a14:imgLayer r:embed="rId30">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069234" y="5663495"/>
            <a:ext cx="201200" cy="20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8" name="Picture 24" descr="C:\Users\135526\Pictures\土砂\運転免許証.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rot="657680">
            <a:off x="4042528" y="5409906"/>
            <a:ext cx="669286" cy="426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C:\Users\135526\Pictures\土砂\スマホ.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495351" y="5880351"/>
            <a:ext cx="410313" cy="445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C:\Users\135526\Pictures\土砂\携帯電話.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043451" y="5873252"/>
            <a:ext cx="411561" cy="4651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C:\Users\135526\Pictures\土砂\ズボン.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073315" y="7343709"/>
            <a:ext cx="302999" cy="329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135526\Pictures\土砂\カッパ（黄色）.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833998" y="7168956"/>
            <a:ext cx="379286" cy="3855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C:\Users\135526\Pictures\木の棒.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rot="252534">
            <a:off x="4000131" y="7651607"/>
            <a:ext cx="251971" cy="43212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 descr="C:\Users\135526\Pictures\トレッキングポール.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320530" y="7713097"/>
            <a:ext cx="391963" cy="39196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376314" y="2955552"/>
            <a:ext cx="4786888" cy="304699"/>
          </a:xfrm>
          <a:prstGeom prst="rect">
            <a:avLst/>
          </a:prstGeom>
          <a:noFill/>
        </p:spPr>
        <p:txBody>
          <a:bodyPr wrap="none" rtlCol="0">
            <a:spAutoFit/>
          </a:bodyPr>
          <a:lstStyle/>
          <a:p>
            <a:r>
              <a:rPr kumimoji="1" lang="en-US" altLang="ja-JP" sz="1200" dirty="0" smtClean="0"/>
              <a:t>※</a:t>
            </a:r>
            <a:r>
              <a:rPr kumimoji="1" lang="ja-JP" altLang="en-US" sz="1200" dirty="0" smtClean="0"/>
              <a:t> 持ち出し品を入れるバッグは、両手を離せるリュックサックがおすすめ</a:t>
            </a:r>
            <a:endParaRPr kumimoji="1" lang="ja-JP" altLang="en-US" sz="1200" dirty="0"/>
          </a:p>
        </p:txBody>
      </p:sp>
      <p:sp>
        <p:nvSpPr>
          <p:cNvPr id="9" name="テキスト ボックス 8"/>
          <p:cNvSpPr txBox="1"/>
          <p:nvPr/>
        </p:nvSpPr>
        <p:spPr>
          <a:xfrm>
            <a:off x="2083483" y="6588913"/>
            <a:ext cx="5073825" cy="276999"/>
          </a:xfrm>
          <a:prstGeom prst="rect">
            <a:avLst/>
          </a:prstGeom>
          <a:noFill/>
        </p:spPr>
        <p:txBody>
          <a:bodyPr wrap="none" rtlCol="0">
            <a:spAutoFit/>
          </a:bodyPr>
          <a:lstStyle/>
          <a:p>
            <a:r>
              <a:rPr lang="en-US" altLang="ja-JP" sz="1200" dirty="0" smtClean="0"/>
              <a:t>※</a:t>
            </a:r>
            <a:r>
              <a:rPr lang="ja-JP" altLang="en-US" sz="1200" dirty="0" smtClean="0"/>
              <a:t> 避難する際、とっさに貴重品</a:t>
            </a:r>
            <a:r>
              <a:rPr kumimoji="1" lang="ja-JP" altLang="en-US" sz="1200" dirty="0" smtClean="0"/>
              <a:t>を入れる場所として、ポケットを１つ空けておく</a:t>
            </a:r>
            <a:endParaRPr kumimoji="1" lang="ja-JP" altLang="en-US" sz="1200" dirty="0"/>
          </a:p>
        </p:txBody>
      </p:sp>
      <p:sp>
        <p:nvSpPr>
          <p:cNvPr id="45" name="テキスト ボックス 44"/>
          <p:cNvSpPr txBox="1"/>
          <p:nvPr/>
        </p:nvSpPr>
        <p:spPr>
          <a:xfrm>
            <a:off x="-86816" y="9787209"/>
            <a:ext cx="306494" cy="384721"/>
          </a:xfrm>
          <a:prstGeom prst="rect">
            <a:avLst/>
          </a:prstGeom>
          <a:noFill/>
        </p:spPr>
        <p:txBody>
          <a:bodyPr wrap="none" rtlCol="0">
            <a:spAutoFit/>
          </a:bodyPr>
          <a:lstStyle/>
          <a:p>
            <a:r>
              <a:rPr lang="en-US" altLang="ja-JP" dirty="0" smtClean="0">
                <a:latin typeface="MingLiU-ExtB" panose="02020500000000000000" pitchFamily="18" charset="-120"/>
              </a:rPr>
              <a:t>7</a:t>
            </a:r>
          </a:p>
        </p:txBody>
      </p:sp>
    </p:spTree>
    <p:extLst>
      <p:ext uri="{BB962C8B-B14F-4D97-AF65-F5344CB8AC3E}">
        <p14:creationId xmlns:p14="http://schemas.microsoft.com/office/powerpoint/2010/main" val="2224072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土砂災害への備え　１０箇条</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10158" y="448046"/>
            <a:ext cx="7080785" cy="9848850"/>
          </a:xfrm>
          <a:prstGeom prst="rect">
            <a:avLst/>
          </a:prstGeom>
          <a:noFill/>
        </p:spPr>
        <p:txBody>
          <a:bodyPr wrap="none" rtlCol="0">
            <a:spAutoFit/>
          </a:bodyPr>
          <a:lstStyle/>
          <a:p>
            <a:pPr>
              <a:lnSpc>
                <a:spcPct val="150000"/>
              </a:lnSpc>
            </a:pPr>
            <a:r>
              <a:rPr lang="ja-JP" altLang="en-US" sz="2000" i="1" u="sng" dirty="0">
                <a:latin typeface="HG創英角ｺﾞｼｯｸUB" panose="020B0909000000000000" pitchFamily="49" charset="-128"/>
                <a:ea typeface="HG創英角ｺﾞｼｯｸUB" panose="020B0909000000000000" pitchFamily="49" charset="-128"/>
              </a:rPr>
              <a:t>日頃の備え</a:t>
            </a:r>
            <a:endParaRPr lang="en-US" altLang="ja-JP" sz="2000" i="1" u="sng" dirty="0">
              <a:latin typeface="HG創英角ｺﾞｼｯｸUB" panose="020B0909000000000000" pitchFamily="49" charset="-128"/>
              <a:ea typeface="HG創英角ｺﾞｼｯｸUB" panose="020B0909000000000000" pitchFamily="49" charset="-128"/>
            </a:endParaRPr>
          </a:p>
          <a:p>
            <a:pPr lvl="0"/>
            <a:r>
              <a:rPr lang="ja-JP" altLang="en-US" sz="2000" dirty="0">
                <a:solidFill>
                  <a:prstClr val="black"/>
                </a:solidFill>
              </a:rPr>
              <a:t>　◎　</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自宅周辺の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イエローゾーン、レッドゾーンを確認</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600" dirty="0">
                <a:solidFill>
                  <a:prstClr val="black"/>
                </a:solidFill>
              </a:rPr>
              <a:t>　　　　　　</a:t>
            </a:r>
            <a:r>
              <a:rPr lang="ja-JP" altLang="en-US" sz="1600" dirty="0" smtClean="0">
                <a:solidFill>
                  <a:prstClr val="black"/>
                </a:solidFill>
              </a:rPr>
              <a:t>この冊子またはハザードマップ</a:t>
            </a:r>
            <a:r>
              <a:rPr lang="ja-JP" altLang="en-US" sz="1600" dirty="0">
                <a:solidFill>
                  <a:prstClr val="black"/>
                </a:solidFill>
              </a:rPr>
              <a:t>を使って確認して</a:t>
            </a:r>
            <a:r>
              <a:rPr lang="ja-JP" altLang="en-US" sz="1600" dirty="0" smtClean="0">
                <a:solidFill>
                  <a:prstClr val="black"/>
                </a:solidFill>
              </a:rPr>
              <a:t>おく</a:t>
            </a:r>
            <a:endParaRPr lang="en-US" altLang="ja-JP" sz="1600" dirty="0" smtClean="0">
              <a:solidFill>
                <a:prstClr val="black"/>
              </a:solidFill>
            </a:endParaRPr>
          </a:p>
          <a:p>
            <a:pPr lvl="0"/>
            <a:endParaRPr lang="en-US" altLang="ja-JP" sz="1600" dirty="0">
              <a:solidFill>
                <a:prstClr val="black"/>
              </a:solidFill>
            </a:endParaRPr>
          </a:p>
          <a:p>
            <a:r>
              <a:rPr kumimoji="1" lang="ja-JP" altLang="en-US" sz="2000" dirty="0" smtClean="0"/>
              <a:t>　◎　</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家族が避難する場所を決めておく</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dirty="0" smtClean="0"/>
              <a:t>　　　　　　</a:t>
            </a:r>
            <a:r>
              <a:rPr lang="ja-JP" altLang="en-US" sz="1600" dirty="0" smtClean="0"/>
              <a:t>我が家</a:t>
            </a:r>
            <a:r>
              <a:rPr kumimoji="1" lang="ja-JP" altLang="en-US" sz="1600" dirty="0" smtClean="0"/>
              <a:t>の避難場所は（　　　　　　　　　　　　　　　　　　　　　　）</a:t>
            </a:r>
            <a:endParaRPr kumimoji="1" lang="en-US" altLang="ja-JP" sz="1600" dirty="0" smtClean="0"/>
          </a:p>
          <a:p>
            <a:endParaRPr lang="en-US" altLang="ja-JP" sz="1600" dirty="0" smtClean="0"/>
          </a:p>
          <a:p>
            <a:r>
              <a:rPr kumimoji="1" lang="ja-JP" altLang="en-US" sz="2000" dirty="0" smtClean="0"/>
              <a:t>　◎　</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通行不能を考慮し避難経路を２～３通り考えておく</a:t>
            </a:r>
            <a:r>
              <a:rPr kumimoji="1" lang="en-US" altLang="ja-JP" sz="2000" dirty="0" smtClean="0"/>
              <a:t/>
            </a:r>
            <a:br>
              <a:rPr kumimoji="1" lang="en-US" altLang="ja-JP" sz="2000" dirty="0" smtClean="0"/>
            </a:br>
            <a:r>
              <a:rPr kumimoji="1" lang="ja-JP" altLang="en-US" sz="2000" dirty="0" smtClean="0"/>
              <a:t>　</a:t>
            </a:r>
            <a:r>
              <a:rPr kumimoji="1" lang="ja-JP" altLang="en-US" sz="1600" dirty="0" smtClean="0"/>
              <a:t>　　　　　最短経路で避難場所までは（　　　　　　　　）分かかる</a:t>
            </a:r>
            <a:endParaRPr lang="en-US" altLang="ja-JP" sz="1600" dirty="0"/>
          </a:p>
          <a:p>
            <a:endParaRPr lang="en-US" altLang="ja-JP" sz="1600" dirty="0" smtClean="0"/>
          </a:p>
          <a:p>
            <a:r>
              <a:rPr lang="ja-JP" altLang="en-US" sz="2000" dirty="0" smtClean="0"/>
              <a:t>　◎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避難の際に危険となる場所を確認</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t>　　　　　 　危険だと思う場所の近くを通るのは避ける（川、</a:t>
            </a:r>
            <a:r>
              <a:rPr lang="ja-JP" altLang="en-US" sz="1600" dirty="0"/>
              <a:t>がけ地</a:t>
            </a:r>
            <a:r>
              <a:rPr lang="ja-JP" altLang="en-US" sz="1600" dirty="0" smtClean="0"/>
              <a:t>の脇など）</a:t>
            </a:r>
            <a:endParaRPr lang="en-US" altLang="ja-JP" sz="1600" dirty="0"/>
          </a:p>
          <a:p>
            <a:endParaRPr lang="en-US" altLang="ja-JP" sz="1200" dirty="0" smtClean="0"/>
          </a:p>
          <a:p>
            <a:pPr>
              <a:lnSpc>
                <a:spcPct val="150000"/>
              </a:lnSpc>
            </a:pPr>
            <a:r>
              <a:rPr lang="ja-JP" altLang="en-US" sz="2000" i="1" u="sng" dirty="0" smtClean="0">
                <a:latin typeface="HG創英角ｺﾞｼｯｸUB" panose="020B0909000000000000" pitchFamily="49" charset="-128"/>
                <a:ea typeface="HG創英角ｺﾞｼｯｸUB" panose="020B0909000000000000" pitchFamily="49" charset="-128"/>
              </a:rPr>
              <a:t>雨が降る直前</a:t>
            </a:r>
            <a:r>
              <a:rPr lang="ja-JP" altLang="en-US" sz="2000" i="1" u="sng" dirty="0">
                <a:latin typeface="HG創英角ｺﾞｼｯｸUB" panose="020B0909000000000000" pitchFamily="49" charset="-128"/>
                <a:ea typeface="HG創英角ｺﾞｼｯｸUB" panose="020B0909000000000000" pitchFamily="49" charset="-128"/>
              </a:rPr>
              <a:t>の備え</a:t>
            </a:r>
            <a:endParaRPr lang="en-US" altLang="ja-JP" sz="2000" i="1" u="sng" dirty="0">
              <a:latin typeface="HG創英角ｺﾞｼｯｸUB" panose="020B0909000000000000" pitchFamily="49" charset="-128"/>
              <a:ea typeface="HG創英角ｺﾞｼｯｸUB" panose="020B0909000000000000" pitchFamily="49" charset="-128"/>
            </a:endParaRPr>
          </a:p>
          <a:p>
            <a:r>
              <a:rPr lang="ja-JP" altLang="en-US" sz="2000" dirty="0" smtClean="0"/>
              <a:t>　◎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雨の前には排水をよくするために</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家の周り</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を掃除</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t>　　　　落ち葉やごみが溜まっていると 水はけが悪くなる</a:t>
            </a:r>
            <a:endParaRPr lang="en-US" altLang="ja-JP" sz="2400" dirty="0"/>
          </a:p>
          <a:p>
            <a:endParaRPr lang="en-US" altLang="ja-JP" sz="1200" dirty="0" smtClean="0"/>
          </a:p>
          <a:p>
            <a:pPr>
              <a:lnSpc>
                <a:spcPct val="150000"/>
              </a:lnSpc>
            </a:pPr>
            <a:r>
              <a:rPr lang="ja-JP" altLang="en-US" sz="2000" i="1" u="sng" dirty="0" smtClean="0">
                <a:latin typeface="HG創英角ｺﾞｼｯｸUB" panose="020B0909000000000000" pitchFamily="49" charset="-128"/>
                <a:ea typeface="HG創英角ｺﾞｼｯｸUB" panose="020B0909000000000000" pitchFamily="49" charset="-128"/>
              </a:rPr>
              <a:t>雨が降り始めたら</a:t>
            </a:r>
            <a:endParaRPr lang="en-US" altLang="ja-JP" sz="2000" i="1" u="sng" dirty="0" smtClean="0">
              <a:latin typeface="HG創英角ｺﾞｼｯｸUB" panose="020B0909000000000000" pitchFamily="49" charset="-128"/>
              <a:ea typeface="HG創英角ｺﾞｼｯｸUB" panose="020B0909000000000000" pitchFamily="49" charset="-128"/>
            </a:endParaRPr>
          </a:p>
          <a:p>
            <a:r>
              <a:rPr lang="ja-JP" altLang="en-US" sz="2000" dirty="0" smtClean="0"/>
              <a:t>　◎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気象情報を確認</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t>　　　　テレビ・ラジオ・パソコン・携帯電話などを活用する</a:t>
            </a:r>
            <a:endParaRPr lang="en-US" altLang="ja-JP" sz="1800" dirty="0"/>
          </a:p>
          <a:p>
            <a:endParaRPr lang="en-US" altLang="ja-JP" sz="1600" dirty="0"/>
          </a:p>
          <a:p>
            <a:r>
              <a:rPr lang="ja-JP" altLang="en-US" sz="2000" dirty="0" smtClean="0"/>
              <a:t>　◎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行政からの情報の意味を確認</a:t>
            </a:r>
            <a:r>
              <a:rPr lang="en-US" altLang="ja-JP" sz="2000" dirty="0" smtClean="0"/>
              <a:t/>
            </a:r>
            <a:br>
              <a:rPr lang="en-US" altLang="ja-JP" sz="2000" dirty="0" smtClean="0"/>
            </a:br>
            <a:r>
              <a:rPr lang="ja-JP" altLang="en-US" sz="1600" dirty="0" smtClean="0"/>
              <a:t>　</a:t>
            </a:r>
            <a:r>
              <a:rPr lang="ja-JP" altLang="en-US" sz="1600" dirty="0"/>
              <a:t>　</a:t>
            </a:r>
            <a:r>
              <a:rPr lang="ja-JP" altLang="en-US" sz="1600" dirty="0" smtClean="0"/>
              <a:t>　　　　「高齢者等避難」とは？　「避難</a:t>
            </a:r>
            <a:r>
              <a:rPr lang="ja-JP" altLang="en-US" sz="1600" dirty="0"/>
              <a:t>指示</a:t>
            </a:r>
            <a:r>
              <a:rPr lang="ja-JP" altLang="en-US" sz="1600" dirty="0" smtClean="0"/>
              <a:t>」とは？</a:t>
            </a:r>
            <a:r>
              <a:rPr lang="en-US" altLang="ja-JP" sz="1600" dirty="0" smtClean="0"/>
              <a:t/>
            </a:r>
            <a:br>
              <a:rPr lang="en-US" altLang="ja-JP" sz="1600" dirty="0" smtClean="0"/>
            </a:br>
            <a:r>
              <a:rPr lang="ja-JP" altLang="en-US" sz="1600" dirty="0" smtClean="0"/>
              <a:t>　　　　　　「大雨注意報」とは？　「大雨警報」とは？　「土砂災害警戒情報」とは？</a:t>
            </a:r>
            <a:endParaRPr lang="en-US" altLang="ja-JP" sz="1800" dirty="0"/>
          </a:p>
          <a:p>
            <a:endParaRPr lang="en-US" altLang="ja-JP" sz="1600" dirty="0"/>
          </a:p>
          <a:p>
            <a:r>
              <a:rPr lang="ja-JP" altLang="en-US" sz="2000" dirty="0" smtClean="0"/>
              <a:t>　◎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声を掛け合って避難する</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t>　　　　　 　家族やご近所さんと一緒に避難する</a:t>
            </a:r>
            <a:endParaRPr lang="en-US" altLang="ja-JP" sz="1600" dirty="0"/>
          </a:p>
          <a:p>
            <a:endParaRPr lang="en-US" altLang="ja-JP" sz="1200" dirty="0" smtClean="0"/>
          </a:p>
          <a:p>
            <a:pPr>
              <a:lnSpc>
                <a:spcPct val="150000"/>
              </a:lnSpc>
            </a:pPr>
            <a:r>
              <a:rPr lang="ja-JP" altLang="en-US" sz="2000" i="1" u="sng" dirty="0" smtClean="0">
                <a:latin typeface="HG創英角ｺﾞｼｯｸUB" panose="020B0909000000000000" pitchFamily="49" charset="-128"/>
                <a:ea typeface="HG創英角ｺﾞｼｯｸUB" panose="020B0909000000000000" pitchFamily="49" charset="-128"/>
              </a:rPr>
              <a:t>自分なりの備え</a:t>
            </a:r>
            <a:endParaRPr lang="en-US" altLang="ja-JP" sz="2800" i="1" u="sng" dirty="0" smtClean="0">
              <a:latin typeface="HG創英角ｺﾞｼｯｸUB" panose="020B0909000000000000" pitchFamily="49" charset="-128"/>
              <a:ea typeface="HG創英角ｺﾞｼｯｸUB" panose="020B0909000000000000" pitchFamily="49" charset="-128"/>
            </a:endParaRPr>
          </a:p>
          <a:p>
            <a:r>
              <a:rPr lang="ja-JP" altLang="en-US" sz="2000" dirty="0" smtClean="0"/>
              <a:t>　◎</a:t>
            </a:r>
            <a:endParaRPr lang="en-US" altLang="ja-JP" sz="2000" dirty="0" smtClean="0"/>
          </a:p>
          <a:p>
            <a:endParaRPr lang="en-US" altLang="ja-JP" sz="1600" dirty="0" smtClean="0"/>
          </a:p>
          <a:p>
            <a:endParaRPr lang="en-US" altLang="ja-JP" sz="1200" dirty="0"/>
          </a:p>
          <a:p>
            <a:r>
              <a:rPr lang="ja-JP" altLang="en-US" sz="2000" dirty="0" smtClean="0"/>
              <a:t>　◎</a:t>
            </a:r>
            <a:endParaRPr lang="en-US" altLang="ja-JP" sz="2000" dirty="0" smtClean="0"/>
          </a:p>
        </p:txBody>
      </p:sp>
      <p:sp>
        <p:nvSpPr>
          <p:cNvPr id="3" name="テキスト ボックス 2"/>
          <p:cNvSpPr txBox="1"/>
          <p:nvPr/>
        </p:nvSpPr>
        <p:spPr>
          <a:xfrm>
            <a:off x="6984826" y="9768159"/>
            <a:ext cx="306494" cy="384721"/>
          </a:xfrm>
          <a:prstGeom prst="rect">
            <a:avLst/>
          </a:prstGeom>
          <a:noFill/>
        </p:spPr>
        <p:txBody>
          <a:bodyPr wrap="none" rtlCol="0">
            <a:spAutoFit/>
          </a:bodyPr>
          <a:lstStyle/>
          <a:p>
            <a:r>
              <a:rPr lang="en-US" altLang="ja-JP" dirty="0" smtClean="0">
                <a:latin typeface="MingLiU-ExtB" panose="02020500000000000000" pitchFamily="18" charset="-120"/>
              </a:rPr>
              <a:t>8</a:t>
            </a:r>
          </a:p>
        </p:txBody>
      </p:sp>
    </p:spTree>
    <p:extLst>
      <p:ext uri="{BB962C8B-B14F-4D97-AF65-F5344CB8AC3E}">
        <p14:creationId xmlns:p14="http://schemas.microsoft.com/office/powerpoint/2010/main" val="368540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3584</Words>
  <Application>Microsoft Office PowerPoint</Application>
  <PresentationFormat>ユーザー設定</PresentationFormat>
  <Paragraphs>411</Paragraphs>
  <Slides>10</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HG丸ｺﾞｼｯｸM-PRO</vt:lpstr>
      <vt:lpstr>HG創英角ｺﾞｼｯｸUB</vt:lpstr>
      <vt:lpstr>Meiryo UI</vt:lpstr>
      <vt:lpstr>MingLiU-ExtB</vt: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猪俣　直登</dc:creator>
  <cp:lastModifiedBy>test</cp:lastModifiedBy>
  <cp:revision>164</cp:revision>
  <cp:lastPrinted>2021-11-30T01:55:27Z</cp:lastPrinted>
  <dcterms:created xsi:type="dcterms:W3CDTF">2017-04-13T04:07:29Z</dcterms:created>
  <dcterms:modified xsi:type="dcterms:W3CDTF">2022-01-17T05:58:55Z</dcterms:modified>
</cp:coreProperties>
</file>